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3"/>
  </p:notesMasterIdLst>
  <p:sldIdLst>
    <p:sldId id="256" r:id="rId2"/>
    <p:sldId id="442" r:id="rId3"/>
    <p:sldId id="602" r:id="rId4"/>
    <p:sldId id="603" r:id="rId5"/>
    <p:sldId id="604" r:id="rId6"/>
    <p:sldId id="605" r:id="rId7"/>
    <p:sldId id="606" r:id="rId8"/>
    <p:sldId id="607" r:id="rId9"/>
    <p:sldId id="509" r:id="rId10"/>
    <p:sldId id="510" r:id="rId11"/>
    <p:sldId id="511" r:id="rId12"/>
    <p:sldId id="513" r:id="rId13"/>
    <p:sldId id="514" r:id="rId14"/>
    <p:sldId id="515" r:id="rId15"/>
    <p:sldId id="397" r:id="rId16"/>
    <p:sldId id="398" r:id="rId17"/>
    <p:sldId id="403" r:id="rId18"/>
    <p:sldId id="643" r:id="rId19"/>
    <p:sldId id="644" r:id="rId20"/>
    <p:sldId id="645" r:id="rId21"/>
    <p:sldId id="600" r:id="rId22"/>
    <p:sldId id="629" r:id="rId23"/>
    <p:sldId id="273" r:id="rId24"/>
    <p:sldId id="338" r:id="rId25"/>
    <p:sldId id="394" r:id="rId26"/>
    <p:sldId id="575" r:id="rId27"/>
    <p:sldId id="608" r:id="rId28"/>
    <p:sldId id="274" r:id="rId29"/>
    <p:sldId id="502" r:id="rId30"/>
    <p:sldId id="630" r:id="rId31"/>
    <p:sldId id="285"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9"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533" autoAdjust="0"/>
    <p:restoredTop sz="64340" autoAdjust="0"/>
  </p:normalViewPr>
  <p:slideViewPr>
    <p:cSldViewPr snapToGrid="0" snapToObjects="1">
      <p:cViewPr varScale="1">
        <p:scale>
          <a:sx n="101" d="100"/>
          <a:sy n="101" d="100"/>
        </p:scale>
        <p:origin x="200" y="864"/>
      </p:cViewPr>
      <p:guideLst>
        <p:guide orient="horz" pos="2160"/>
        <p:guide pos="3840"/>
      </p:guideLst>
    </p:cSldViewPr>
  </p:slideViewPr>
  <p:notesTextViewPr>
    <p:cViewPr>
      <p:scale>
        <a:sx n="1" d="1"/>
        <a:sy n="1" d="1"/>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10/11/2023</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dirty="0"/>
              <a:t>النصّ الكتابي:</a:t>
            </a:r>
          </a:p>
          <a:p>
            <a:pPr algn="r" rtl="1"/>
            <a:r>
              <a:rPr lang="ar-LB" dirty="0">
                <a:solidFill>
                  <a:srgbClr val="24408E"/>
                </a:solidFill>
                <a:effectLst/>
                <a:latin typeface="Arial" panose="020B0604020202020204" pitchFamily="34" charset="0"/>
              </a:rPr>
              <a:t>تيموثاوس الثانية ١: ١ - ٥ </a:t>
            </a:r>
          </a:p>
          <a:p>
            <a:pPr algn="r" rtl="1"/>
            <a:r>
              <a:rPr lang="ar-LB" dirty="0">
                <a:solidFill>
                  <a:srgbClr val="24408E"/>
                </a:solidFill>
                <a:effectLst/>
                <a:latin typeface="Arial" panose="020B0604020202020204" pitchFamily="34" charset="0"/>
              </a:rPr>
              <a:t>تيموثاوس الثانية ٣: ١٤ - ١٧</a:t>
            </a:r>
          </a:p>
          <a:p>
            <a:pPr algn="r" rtl="1"/>
            <a:r>
              <a:rPr lang="ar-LB" sz="1200" dirty="0"/>
              <a:t> </a:t>
            </a:r>
          </a:p>
          <a:p>
            <a:pPr algn="r" rtl="1"/>
            <a:r>
              <a:rPr lang="ar-LB" sz="1200" b="1" dirty="0"/>
              <a:t>الفكرة الرئيسية:</a:t>
            </a:r>
          </a:p>
          <a:p>
            <a:pPr marL="0" marR="0" lvl="0" indent="0" algn="r" defTabSz="914400" rtl="0" eaLnBrk="1" fontAlgn="auto" latinLnBrk="0" hangingPunct="1">
              <a:lnSpc>
                <a:spcPct val="100000"/>
              </a:lnSpc>
              <a:spcBef>
                <a:spcPts val="0"/>
              </a:spcBef>
              <a:spcAft>
                <a:spcPts val="0"/>
              </a:spcAft>
              <a:buClrTx/>
              <a:buSzTx/>
              <a:buFontTx/>
              <a:buNone/>
              <a:tabLst/>
              <a:defRPr/>
            </a:pPr>
            <a:r>
              <a:rPr lang="ar-LB" dirty="0">
                <a:solidFill>
                  <a:srgbClr val="24408E"/>
                </a:solidFill>
                <a:effectLst/>
                <a:latin typeface="Arial" panose="020B0604020202020204" pitchFamily="34" charset="0"/>
              </a:rPr>
              <a:t> أن يدرك الولد أنَّ حداثة سنِّه ليست مبرِّرًا لعدم فاعليَّته، ويشعر بالاندفاع لوضع نفسه تحت تصرّف الله على الرغم من عدم كفاءته وعجزه.</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LB" b="1" dirty="0">
                <a:solidFill>
                  <a:srgbClr val="24408E"/>
                </a:solidFill>
                <a:effectLst/>
                <a:latin typeface="Arial" panose="020B0604020202020204" pitchFamily="34" charset="0"/>
              </a:rPr>
              <a:t>محبَّة تيموثاوس</a:t>
            </a:r>
          </a:p>
          <a:p>
            <a:pPr algn="just" rtl="1"/>
            <a:r>
              <a:rPr lang="ar-LB" dirty="0">
                <a:solidFill>
                  <a:srgbClr val="24408E"/>
                </a:solidFill>
                <a:effectLst/>
                <a:latin typeface="Arial" panose="020B0604020202020204" pitchFamily="34" charset="0"/>
              </a:rPr>
              <a:t>كان تيموثاوس يستمع بانتباه عندما كانت أمّه وجدّته تحكيان له قصصًا من الكتاب المقدَّس. وعندما كبر أصبح هو قادرًا أن يقرأ الكتاب المقدس بنفسه. لكن أهم شيء في حياة تيموثاوس هو أنَّه تعلَّم أن يحب الله. ولأنه أحبَّ الله، فقد كان سهلاً عليه أن يطيع كلامه دائمًا. كما أنَّه تعلَّم أنَّ الله يريد منه أن يحب الناس، ويسامحهم، وأن يقدم لهم الأشياء الجميلة التي يمنحه إيّاها الله.</a:t>
            </a:r>
          </a:p>
          <a:p>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25</a:t>
            </a:fld>
            <a:endParaRPr lang="en-LB"/>
          </a:p>
        </p:txBody>
      </p:sp>
    </p:spTree>
    <p:extLst>
      <p:ext uri="{BB962C8B-B14F-4D97-AF65-F5344CB8AC3E}">
        <p14:creationId xmlns:p14="http://schemas.microsoft.com/office/powerpoint/2010/main" val="890958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LB" b="1" dirty="0">
                <a:solidFill>
                  <a:srgbClr val="24408E"/>
                </a:solidFill>
                <a:effectLst/>
                <a:latin typeface="Arial" panose="020B0604020202020204" pitchFamily="34" charset="0"/>
              </a:rPr>
              <a:t>بولس في البلد</a:t>
            </a:r>
          </a:p>
          <a:p>
            <a:pPr algn="just" rtl="1"/>
            <a:r>
              <a:rPr lang="ar-LB" dirty="0">
                <a:solidFill>
                  <a:srgbClr val="24408E"/>
                </a:solidFill>
                <a:effectLst/>
                <a:latin typeface="Arial" panose="020B0604020202020204" pitchFamily="34" charset="0"/>
              </a:rPr>
              <a:t>في يوم من الأيام، جاء بولس إلى المنطقة التي يعيش فيها تيموثاوس الذي صار شابًا مليئًا بالنشاط. وهُناك أخذ بولس يعلِّم قائلاً: إنَّ يسوع هو ابن الله، وهو يريد منّا أن نؤمن به.” سمعه كل من تيموثاوس وأمّه يتكلَّم، فقالا له: “نعم نحن نؤمن بيسوع المخلِّص.”</a:t>
            </a:r>
          </a:p>
          <a:p>
            <a:endParaRPr lang="en-LB" dirty="0"/>
          </a:p>
          <a:p>
            <a:pPr algn="just" rtl="1"/>
            <a:r>
              <a:rPr lang="ar-LB" b="1" dirty="0">
                <a:solidFill>
                  <a:srgbClr val="24408E"/>
                </a:solidFill>
                <a:effectLst/>
                <a:latin typeface="Arial" panose="020B0604020202020204" pitchFamily="34" charset="0"/>
              </a:rPr>
              <a:t>تيموثاوس وبولس</a:t>
            </a:r>
          </a:p>
          <a:p>
            <a:pPr algn="just" rtl="1"/>
            <a:r>
              <a:rPr lang="ar-LB" dirty="0">
                <a:solidFill>
                  <a:srgbClr val="24408E"/>
                </a:solidFill>
                <a:effectLst/>
                <a:latin typeface="Arial" panose="020B0604020202020204" pitchFamily="34" charset="0"/>
              </a:rPr>
              <a:t>وبعد مدَّة، عاد بولس إلى المنطقة التي يسكن فيها تيموثاوس، وتحدَّث معه قائلاً: “يا تيموثاوس، أنت تعرف الكتب المقدَّسة معرفة جيِّدة، ويمكنك أن تكون مساعدًا لي. يمكننا أن نعمل معًا في تعليم الناس عن يسوع المسيح، وكيف يجب أن يحبّوه ويطيعوه.</a:t>
            </a:r>
          </a:p>
          <a:p>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26</a:t>
            </a:fld>
            <a:endParaRPr lang="en-LB"/>
          </a:p>
        </p:txBody>
      </p:sp>
    </p:spTree>
    <p:extLst>
      <p:ext uri="{BB962C8B-B14F-4D97-AF65-F5344CB8AC3E}">
        <p14:creationId xmlns:p14="http://schemas.microsoft.com/office/powerpoint/2010/main" val="23948352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LB" b="1" dirty="0">
                <a:solidFill>
                  <a:srgbClr val="24408E"/>
                </a:solidFill>
                <a:effectLst/>
                <a:latin typeface="Arial" panose="020B0604020202020204" pitchFamily="34" charset="0"/>
              </a:rPr>
              <a:t>النِّهاية</a:t>
            </a:r>
          </a:p>
          <a:p>
            <a:pPr algn="just" rtl="1"/>
            <a:r>
              <a:rPr lang="ar-LB" dirty="0">
                <a:solidFill>
                  <a:srgbClr val="24408E"/>
                </a:solidFill>
                <a:effectLst/>
                <a:latin typeface="Arial" panose="020B0604020202020204" pitchFamily="34" charset="0"/>
              </a:rPr>
              <a:t>فرح تيموثاوس كثيرًا بطلب بولس، لأنَّه درس الكتاب المقدَّس واهتمّ بحفظ كلمة الله، وهو الآن سيخدم الرب. ونحن أيضًا مدعوون لخدمة الرب من خلال مواهبنا وقدراتنا. فعلينا أن نتعمَّق أكثر في دراسة الكتاب المقدَّس لكي نتمكَّن أن نخبر الناس عن الرب يسوع، وماذا فعل لأجلنا.</a:t>
            </a:r>
          </a:p>
          <a:p>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27</a:t>
            </a:fld>
            <a:endParaRPr lang="en-LB"/>
          </a:p>
        </p:txBody>
      </p:sp>
    </p:spTree>
    <p:extLst>
      <p:ext uri="{BB962C8B-B14F-4D97-AF65-F5344CB8AC3E}">
        <p14:creationId xmlns:p14="http://schemas.microsoft.com/office/powerpoint/2010/main" val="550308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u="none" kern="1200" dirty="0">
                <a:solidFill>
                  <a:schemeClr val="tx1"/>
                </a:solidFill>
                <a:effectLst/>
                <a:highlight>
                  <a:srgbClr val="FFFF00"/>
                </a:highlight>
                <a:latin typeface="+mn-lt"/>
                <a:ea typeface="+mn-ea"/>
                <a:cs typeface="+mn-cs"/>
              </a:rPr>
              <a:t>اقرأ الآية من الكتاب المقدَّس:</a:t>
            </a:r>
            <a:endParaRPr lang="ar-LB" sz="1200" u="none" kern="1200" dirty="0">
              <a:solidFill>
                <a:schemeClr val="tx1"/>
              </a:solidFill>
              <a:effectLst/>
              <a:latin typeface="+mn-lt"/>
              <a:ea typeface="+mn-ea"/>
              <a:cs typeface="+mn-cs"/>
            </a:endParaRPr>
          </a:p>
          <a:p>
            <a:pPr marL="171450" indent="-171450" algn="r" rtl="1">
              <a:buFont typeface="Arial" panose="020B0604020202020204" pitchFamily="34" charset="0"/>
              <a:buChar char="•"/>
            </a:pPr>
            <a:r>
              <a:rPr lang="ar-LB" sz="1200" kern="1200" dirty="0">
                <a:solidFill>
                  <a:schemeClr val="tx1"/>
                </a:solidFill>
                <a:effectLst/>
                <a:latin typeface="+mn-lt"/>
                <a:ea typeface="+mn-ea"/>
                <a:cs typeface="+mn-cs"/>
              </a:rPr>
              <a:t>   شجّع الأولاد على إحضار كتابهم القدّس الخاص بهم.</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   أطلب من أحد الأولاد ان يقرأ الآية بصوت مرتفع وواضح.</a:t>
            </a:r>
            <a:br>
              <a:rPr lang="ar-LB" sz="1200" kern="1200" dirty="0">
                <a:solidFill>
                  <a:schemeClr val="tx1"/>
                </a:solidFill>
                <a:effectLst/>
                <a:latin typeface="+mn-lt"/>
                <a:ea typeface="+mn-ea"/>
                <a:cs typeface="+mn-cs"/>
              </a:rPr>
            </a:br>
            <a:endParaRPr lang="ar-SA" dirty="0"/>
          </a:p>
          <a:p>
            <a:pPr algn="r" rtl="1"/>
            <a:r>
              <a:rPr lang="ar-LB" sz="1200" b="1" kern="1200" dirty="0">
                <a:solidFill>
                  <a:schemeClr val="tx1"/>
                </a:solidFill>
                <a:effectLst/>
                <a:latin typeface="+mn-lt"/>
                <a:ea typeface="+mn-ea"/>
                <a:cs typeface="+mn-cs"/>
              </a:rPr>
              <a:t>شرح الآية:</a:t>
            </a:r>
          </a:p>
          <a:p>
            <a:pPr algn="r" rtl="1"/>
            <a:endParaRPr lang="ar-LB" sz="1200" kern="1200" dirty="0">
              <a:solidFill>
                <a:schemeClr val="tx1"/>
              </a:solidFill>
              <a:effectLst/>
              <a:latin typeface="+mn-lt"/>
              <a:ea typeface="+mn-ea"/>
              <a:cs typeface="+mn-cs"/>
            </a:endParaRPr>
          </a:p>
          <a:p>
            <a:pPr algn="r" rtl="1"/>
            <a:r>
              <a:rPr lang="ar-LB" b="1" u="sng" dirty="0">
                <a:solidFill>
                  <a:srgbClr val="40AD48"/>
                </a:solidFill>
                <a:effectLst/>
                <a:latin typeface="Arial" panose="020B0604020202020204" pitchFamily="34" charset="0"/>
              </a:rPr>
              <a:t>لأَنَّ الله لم يُعْطنَا رُوح الْفَشَلِ بَلْ روح الْقوَّة:</a:t>
            </a:r>
            <a:r>
              <a:rPr lang="ar-LB" b="1" u="sng" dirty="0">
                <a:solidFill>
                  <a:srgbClr val="24408E"/>
                </a:solidFill>
                <a:effectLst/>
                <a:latin typeface="Arial" panose="020B0604020202020204" pitchFamily="34" charset="0"/>
              </a:rPr>
              <a:t> </a:t>
            </a:r>
            <a:r>
              <a:rPr lang="ar-LB" dirty="0">
                <a:solidFill>
                  <a:srgbClr val="24408E"/>
                </a:solidFill>
                <a:effectLst/>
                <a:latin typeface="Arial" panose="020B0604020202020204" pitchFamily="34" charset="0"/>
              </a:rPr>
              <a:t>أي أن الله لم يعطنا روح الكسل والخمول وعدم النجاح والتراجع، ولكنه أعطانا روح القوَّة والشجاعة.  </a:t>
            </a:r>
          </a:p>
          <a:p>
            <a:pPr algn="r" rtl="1"/>
            <a:br>
              <a:rPr lang="ar-LB" dirty="0">
                <a:solidFill>
                  <a:srgbClr val="24408E"/>
                </a:solidFill>
                <a:effectLst/>
                <a:latin typeface="Arial" panose="020B0604020202020204" pitchFamily="34" charset="0"/>
              </a:rPr>
            </a:br>
            <a:endParaRPr lang="ar-LB" dirty="0">
              <a:solidFill>
                <a:srgbClr val="24408E"/>
              </a:solidFill>
              <a:effectLst/>
              <a:latin typeface="Arial" panose="020B0604020202020204" pitchFamily="34" charset="0"/>
            </a:endParaRPr>
          </a:p>
          <a:p>
            <a:pPr algn="r" rtl="1"/>
            <a:r>
              <a:rPr lang="ar-LB" b="1" u="sng" dirty="0">
                <a:solidFill>
                  <a:srgbClr val="40AD48"/>
                </a:solidFill>
                <a:effectLst/>
                <a:latin typeface="Arial" panose="020B0604020202020204" pitchFamily="34" charset="0"/>
              </a:rPr>
              <a:t>والْمحبَّة والنُّصْح: </a:t>
            </a:r>
            <a:r>
              <a:rPr lang="ar-LB" dirty="0">
                <a:solidFill>
                  <a:srgbClr val="24408E"/>
                </a:solidFill>
                <a:effectLst/>
                <a:latin typeface="Arial" panose="020B0604020202020204" pitchFamily="34" charset="0"/>
              </a:rPr>
              <a:t>كما أنّه أعطانا روح المحبَّة لنحب بعضنا بعضًا، ونقدِّم النصح لغيرنا في اتّخاذ القرارات، وكيفيَّة التصرُّف، والتفكير بطريقة جيدة لمواجهة كل المصَاعِب التي نواجِهُها كلنا.</a:t>
            </a:r>
          </a:p>
          <a:p>
            <a:pPr algn="r" rtl="1"/>
            <a:endParaRPr lang="ar-LB" sz="1200" kern="1200" dirty="0">
              <a:solidFill>
                <a:schemeClr val="tx1"/>
              </a:solidFill>
              <a:effectLst/>
              <a:latin typeface="+mn-lt"/>
              <a:ea typeface="+mn-ea"/>
              <a:cs typeface="+mn-cs"/>
            </a:endParaRP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28</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u="sng" kern="1200" dirty="0">
                <a:solidFill>
                  <a:schemeClr val="tx1"/>
                </a:solidFill>
                <a:effectLst/>
                <a:latin typeface="+mn-lt"/>
                <a:ea typeface="+mn-ea"/>
                <a:cs typeface="+mn-cs"/>
              </a:rPr>
              <a:t>المواد المطلوبة: </a:t>
            </a:r>
            <a:r>
              <a:rPr lang="ar-LB" dirty="0">
                <a:solidFill>
                  <a:srgbClr val="8A1F52"/>
                </a:solidFill>
                <a:effectLst/>
                <a:latin typeface="Arial" panose="020B0604020202020204" pitchFamily="34" charset="0"/>
              </a:rPr>
              <a:t>معجون أسنان، نظّارات للسباحة (عدد ٢)، كرتون مقوّى، لوح (عدد ٢).</a:t>
            </a:r>
          </a:p>
          <a:p>
            <a:pPr algn="r" rtl="1"/>
            <a:r>
              <a:rPr lang="ar-LB" sz="1200" kern="1200" dirty="0">
                <a:solidFill>
                  <a:schemeClr val="tx1"/>
                </a:solidFill>
                <a:effectLst/>
                <a:latin typeface="+mn-lt"/>
                <a:ea typeface="+mn-ea"/>
                <a:cs typeface="+mn-cs"/>
              </a:rPr>
              <a:t>     </a:t>
            </a:r>
          </a:p>
          <a:p>
            <a:pPr marL="171450" indent="-171450" algn="r" rtl="1">
              <a:buFont typeface="Arial" panose="020B0604020202020204" pitchFamily="34" charset="0"/>
              <a:buChar char="•"/>
            </a:pPr>
            <a:r>
              <a:rPr lang="ar-LB" dirty="0">
                <a:solidFill>
                  <a:srgbClr val="8145B4"/>
                </a:solidFill>
                <a:effectLst/>
                <a:latin typeface="Arial" panose="020B0604020202020204" pitchFamily="34" charset="0"/>
              </a:rPr>
              <a:t>اكتب كلّ كلمة من كلمات الآية على قطعة من الكرتون المقوّى. </a:t>
            </a:r>
          </a:p>
          <a:p>
            <a:pPr marL="171450" indent="-171450" algn="r" rtl="1">
              <a:buFont typeface="Arial" panose="020B0604020202020204" pitchFamily="34" charset="0"/>
              <a:buChar char="•"/>
            </a:pPr>
            <a:r>
              <a:rPr lang="ar-LB" dirty="0">
                <a:solidFill>
                  <a:srgbClr val="8145B4"/>
                </a:solidFill>
                <a:effectLst/>
                <a:latin typeface="Arial" panose="020B0604020202020204" pitchFamily="34" charset="0"/>
              </a:rPr>
              <a:t>لجعل اللعبة صعبة، يمكنك وضع كلمات مختلفة ليست من الآية.</a:t>
            </a:r>
          </a:p>
          <a:p>
            <a:pPr marL="171450" indent="-171450" algn="r" rtl="1">
              <a:buFont typeface="Arial" panose="020B0604020202020204" pitchFamily="34" charset="0"/>
              <a:buChar char="•"/>
            </a:pPr>
            <a:r>
              <a:rPr lang="ar-LB" dirty="0">
                <a:solidFill>
                  <a:srgbClr val="8145B4"/>
                </a:solidFill>
                <a:effectLst/>
                <a:latin typeface="Arial" panose="020B0604020202020204" pitchFamily="34" charset="0"/>
              </a:rPr>
              <a:t>اصنع مجموعة من كلمات الآية لكلّ فريق.</a:t>
            </a:r>
          </a:p>
          <a:p>
            <a:pPr marL="171450" indent="-171450" algn="r" rtl="1">
              <a:buFont typeface="Arial" panose="020B0604020202020204" pitchFamily="34" charset="0"/>
              <a:buChar char="•"/>
            </a:pPr>
            <a:r>
              <a:rPr lang="ar-LB" dirty="0">
                <a:solidFill>
                  <a:srgbClr val="8145B4"/>
                </a:solidFill>
                <a:effectLst/>
                <a:latin typeface="Arial" panose="020B0604020202020204" pitchFamily="34" charset="0"/>
              </a:rPr>
              <a:t>ضع لوحًا لكل فريق على مسافة منه.</a:t>
            </a:r>
          </a:p>
          <a:p>
            <a:pPr marL="171450" indent="-171450" algn="r" rtl="1">
              <a:buFont typeface="Arial" panose="020B0604020202020204" pitchFamily="34" charset="0"/>
              <a:buChar char="•"/>
            </a:pPr>
            <a:r>
              <a:rPr lang="ar-LB" dirty="0">
                <a:solidFill>
                  <a:srgbClr val="8145B4"/>
                </a:solidFill>
                <a:effectLst/>
                <a:latin typeface="Arial" panose="020B0604020202020204" pitchFamily="34" charset="0"/>
              </a:rPr>
              <a:t>ضع بعضًا من معجون الأسنان على كل نظّارة لتصبح ضبابيَّه.</a:t>
            </a:r>
          </a:p>
          <a:p>
            <a:pPr marL="171450" indent="-171450" algn="r" rtl="1">
              <a:buFont typeface="Arial" panose="020B0604020202020204" pitchFamily="34" charset="0"/>
              <a:buChar char="•"/>
            </a:pPr>
            <a:r>
              <a:rPr lang="ar-LB" dirty="0">
                <a:solidFill>
                  <a:srgbClr val="8145B4"/>
                </a:solidFill>
                <a:effectLst/>
                <a:latin typeface="Arial" panose="020B0604020202020204" pitchFamily="34" charset="0"/>
              </a:rPr>
              <a:t>قسِّم الأولاد إلى فريقين.</a:t>
            </a:r>
          </a:p>
          <a:p>
            <a:pPr marL="171450" indent="-171450" algn="r" rtl="1">
              <a:buFont typeface="Arial" panose="020B0604020202020204" pitchFamily="34" charset="0"/>
              <a:buChar char="•"/>
            </a:pPr>
            <a:r>
              <a:rPr lang="ar-LB" dirty="0">
                <a:solidFill>
                  <a:srgbClr val="8145B4"/>
                </a:solidFill>
                <a:effectLst/>
                <a:latin typeface="Arial" panose="020B0604020202020204" pitchFamily="34" charset="0"/>
              </a:rPr>
              <a:t>ضع على مسافة من كلّ فريق كلمات الآية المعدَّة له.</a:t>
            </a:r>
          </a:p>
          <a:p>
            <a:pPr marL="171450" indent="-171450" algn="r" rtl="1">
              <a:buFont typeface="Arial" panose="020B0604020202020204" pitchFamily="34" charset="0"/>
              <a:buChar char="•"/>
            </a:pPr>
            <a:r>
              <a:rPr lang="ar-LB" dirty="0">
                <a:solidFill>
                  <a:srgbClr val="8145B4"/>
                </a:solidFill>
                <a:effectLst/>
                <a:latin typeface="Arial" panose="020B0604020202020204" pitchFamily="34" charset="0"/>
              </a:rPr>
              <a:t>اعطِ كلَّ فريق نظّارة ملطخة بمعجون الأسنان.</a:t>
            </a:r>
          </a:p>
          <a:p>
            <a:pPr marL="171450" indent="-171450" algn="r" rtl="1">
              <a:buFont typeface="Arial" panose="020B0604020202020204" pitchFamily="34" charset="0"/>
              <a:buChar char="•"/>
            </a:pPr>
            <a:r>
              <a:rPr lang="ar-LB" dirty="0">
                <a:solidFill>
                  <a:srgbClr val="8145B4"/>
                </a:solidFill>
                <a:effectLst/>
                <a:latin typeface="Arial" panose="020B0604020202020204" pitchFamily="34" charset="0"/>
              </a:rPr>
              <a:t>على كلّ ولد من الفريق أن يقوم بدوره ويضع النظارة على عينيه ويركض نحو مكان الآية لأخذ ورقة منها، ثم يركض أيضًا إلى لوح فريقه محاولاً لصقها بالترتيب الصحيح عليه.</a:t>
            </a:r>
          </a:p>
          <a:p>
            <a:pPr algn="r" rtl="1"/>
            <a:br>
              <a:rPr lang="ar-LB" dirty="0">
                <a:solidFill>
                  <a:srgbClr val="8145B4"/>
                </a:solidFill>
                <a:effectLst/>
                <a:latin typeface="Arial" panose="020B0604020202020204" pitchFamily="34" charset="0"/>
              </a:rPr>
            </a:br>
            <a:endParaRPr lang="ar-LB" dirty="0">
              <a:solidFill>
                <a:srgbClr val="8145B4"/>
              </a:solidFill>
              <a:effectLst/>
              <a:latin typeface="Arial" panose="020B0604020202020204" pitchFamily="34" charset="0"/>
            </a:endParaRPr>
          </a:p>
          <a:p>
            <a:pPr algn="r" rtl="1"/>
            <a:r>
              <a:rPr lang="ar-LB" dirty="0">
                <a:solidFill>
                  <a:srgbClr val="24408E"/>
                </a:solidFill>
                <a:effectLst/>
                <a:latin typeface="Arial" panose="020B0604020202020204" pitchFamily="34" charset="0"/>
              </a:rPr>
              <a:t>الفريق</a:t>
            </a:r>
            <a:r>
              <a:rPr lang="ar-LB" b="1" dirty="0">
                <a:solidFill>
                  <a:srgbClr val="24408E"/>
                </a:solidFill>
                <a:effectLst/>
                <a:latin typeface="Arial" panose="020B0604020202020204" pitchFamily="34" charset="0"/>
              </a:rPr>
              <a:t> </a:t>
            </a:r>
            <a:r>
              <a:rPr lang="ar-LB" dirty="0">
                <a:solidFill>
                  <a:srgbClr val="24408E"/>
                </a:solidFill>
                <a:effectLst/>
                <a:latin typeface="Arial" panose="020B0604020202020204" pitchFamily="34" charset="0"/>
              </a:rPr>
              <a:t>الذي</a:t>
            </a:r>
            <a:r>
              <a:rPr lang="ar-LB" b="1" dirty="0">
                <a:solidFill>
                  <a:srgbClr val="24408E"/>
                </a:solidFill>
                <a:effectLst/>
                <a:latin typeface="Arial" panose="020B0604020202020204" pitchFamily="34" charset="0"/>
              </a:rPr>
              <a:t> </a:t>
            </a:r>
            <a:r>
              <a:rPr lang="ar-LB" dirty="0">
                <a:solidFill>
                  <a:srgbClr val="24408E"/>
                </a:solidFill>
                <a:effectLst/>
                <a:latin typeface="Arial" panose="020B0604020202020204" pitchFamily="34" charset="0"/>
              </a:rPr>
              <a:t>ينتهي</a:t>
            </a:r>
            <a:r>
              <a:rPr lang="ar-LB" b="1" dirty="0">
                <a:solidFill>
                  <a:srgbClr val="24408E"/>
                </a:solidFill>
                <a:effectLst/>
                <a:latin typeface="Arial" panose="020B0604020202020204" pitchFamily="34" charset="0"/>
              </a:rPr>
              <a:t> </a:t>
            </a:r>
            <a:r>
              <a:rPr lang="ar-LB" dirty="0">
                <a:solidFill>
                  <a:srgbClr val="24408E"/>
                </a:solidFill>
                <a:effectLst/>
                <a:latin typeface="Arial" panose="020B0604020202020204" pitchFamily="34" charset="0"/>
              </a:rPr>
              <a:t>من</a:t>
            </a:r>
            <a:r>
              <a:rPr lang="ar-LB" b="1" dirty="0">
                <a:solidFill>
                  <a:srgbClr val="24408E"/>
                </a:solidFill>
                <a:effectLst/>
                <a:latin typeface="Arial" panose="020B0604020202020204" pitchFamily="34" charset="0"/>
              </a:rPr>
              <a:t> </a:t>
            </a:r>
            <a:r>
              <a:rPr lang="ar-LB" dirty="0">
                <a:solidFill>
                  <a:srgbClr val="24408E"/>
                </a:solidFill>
                <a:effectLst/>
                <a:latin typeface="Arial" panose="020B0604020202020204" pitchFamily="34" charset="0"/>
              </a:rPr>
              <a:t>لصق</a:t>
            </a:r>
            <a:r>
              <a:rPr lang="ar-LB" b="1" dirty="0">
                <a:solidFill>
                  <a:srgbClr val="24408E"/>
                </a:solidFill>
                <a:effectLst/>
                <a:latin typeface="Arial" panose="020B0604020202020204" pitchFamily="34" charset="0"/>
              </a:rPr>
              <a:t> </a:t>
            </a:r>
            <a:r>
              <a:rPr lang="ar-LB" dirty="0">
                <a:solidFill>
                  <a:srgbClr val="24408E"/>
                </a:solidFill>
                <a:effectLst/>
                <a:latin typeface="Arial" panose="020B0604020202020204" pitchFamily="34" charset="0"/>
              </a:rPr>
              <a:t>الآية</a:t>
            </a:r>
            <a:r>
              <a:rPr lang="ar-LB" b="1" dirty="0">
                <a:solidFill>
                  <a:srgbClr val="24408E"/>
                </a:solidFill>
                <a:effectLst/>
                <a:latin typeface="Arial" panose="020B0604020202020204" pitchFamily="34" charset="0"/>
              </a:rPr>
              <a:t> </a:t>
            </a:r>
            <a:r>
              <a:rPr lang="ar-LB" dirty="0">
                <a:solidFill>
                  <a:srgbClr val="24408E"/>
                </a:solidFill>
                <a:effectLst/>
                <a:latin typeface="Arial" panose="020B0604020202020204" pitchFamily="34" charset="0"/>
              </a:rPr>
              <a:t>بالترتيب</a:t>
            </a:r>
            <a:r>
              <a:rPr lang="ar-LB" b="1" dirty="0">
                <a:solidFill>
                  <a:srgbClr val="24408E"/>
                </a:solidFill>
                <a:effectLst/>
                <a:latin typeface="Arial" panose="020B0604020202020204" pitchFamily="34" charset="0"/>
              </a:rPr>
              <a:t> </a:t>
            </a:r>
            <a:r>
              <a:rPr lang="ar-LB" dirty="0">
                <a:solidFill>
                  <a:srgbClr val="24408E"/>
                </a:solidFill>
                <a:effectLst/>
                <a:latin typeface="Arial" panose="020B0604020202020204" pitchFamily="34" charset="0"/>
              </a:rPr>
              <a:t>الصحيح</a:t>
            </a:r>
            <a:r>
              <a:rPr lang="ar-LB" b="1" dirty="0">
                <a:solidFill>
                  <a:srgbClr val="24408E"/>
                </a:solidFill>
                <a:effectLst/>
                <a:latin typeface="Arial" panose="020B0604020202020204" pitchFamily="34" charset="0"/>
              </a:rPr>
              <a:t> </a:t>
            </a:r>
            <a:r>
              <a:rPr lang="ar-LB" dirty="0">
                <a:solidFill>
                  <a:srgbClr val="24408E"/>
                </a:solidFill>
                <a:effectLst/>
                <a:latin typeface="Arial" panose="020B0604020202020204" pitchFamily="34" charset="0"/>
              </a:rPr>
              <a:t>في</a:t>
            </a:r>
            <a:r>
              <a:rPr lang="ar-LB" b="1" dirty="0">
                <a:solidFill>
                  <a:srgbClr val="24408E"/>
                </a:solidFill>
                <a:effectLst/>
                <a:latin typeface="Arial" panose="020B0604020202020204" pitchFamily="34" charset="0"/>
              </a:rPr>
              <a:t> </a:t>
            </a:r>
            <a:r>
              <a:rPr lang="ar-LB" dirty="0">
                <a:solidFill>
                  <a:srgbClr val="24408E"/>
                </a:solidFill>
                <a:effectLst/>
                <a:latin typeface="Arial" panose="020B0604020202020204" pitchFamily="34" charset="0"/>
              </a:rPr>
              <a:t>أقل</a:t>
            </a:r>
            <a:r>
              <a:rPr lang="ar-LB" b="1" dirty="0">
                <a:solidFill>
                  <a:srgbClr val="24408E"/>
                </a:solidFill>
                <a:effectLst/>
                <a:latin typeface="Arial" panose="020B0604020202020204" pitchFamily="34" charset="0"/>
              </a:rPr>
              <a:t> </a:t>
            </a:r>
            <a:r>
              <a:rPr lang="ar-LB" dirty="0">
                <a:solidFill>
                  <a:srgbClr val="24408E"/>
                </a:solidFill>
                <a:effectLst/>
                <a:latin typeface="Arial" panose="020B0604020202020204" pitchFamily="34" charset="0"/>
              </a:rPr>
              <a:t>وقت</a:t>
            </a:r>
            <a:r>
              <a:rPr lang="ar-LB" b="1" dirty="0">
                <a:solidFill>
                  <a:srgbClr val="24408E"/>
                </a:solidFill>
                <a:effectLst/>
                <a:latin typeface="Arial" panose="020B0604020202020204" pitchFamily="34" charset="0"/>
              </a:rPr>
              <a:t> </a:t>
            </a:r>
            <a:r>
              <a:rPr lang="ar-LB" dirty="0">
                <a:solidFill>
                  <a:srgbClr val="24408E"/>
                </a:solidFill>
                <a:effectLst/>
                <a:latin typeface="Arial" panose="020B0604020202020204" pitchFamily="34" charset="0"/>
              </a:rPr>
              <a:t>يكون</a:t>
            </a:r>
            <a:r>
              <a:rPr lang="ar-LB" b="1" dirty="0">
                <a:solidFill>
                  <a:srgbClr val="24408E"/>
                </a:solidFill>
                <a:effectLst/>
                <a:latin typeface="Arial" panose="020B0604020202020204" pitchFamily="34" charset="0"/>
              </a:rPr>
              <a:t> </a:t>
            </a:r>
            <a:r>
              <a:rPr lang="ar-LB" dirty="0">
                <a:solidFill>
                  <a:srgbClr val="24408E"/>
                </a:solidFill>
                <a:effectLst/>
                <a:latin typeface="Arial" panose="020B0604020202020204" pitchFamily="34" charset="0"/>
              </a:rPr>
              <a:t>هو</a:t>
            </a:r>
            <a:r>
              <a:rPr lang="ar-LB" b="1" dirty="0">
                <a:solidFill>
                  <a:srgbClr val="24408E"/>
                </a:solidFill>
                <a:effectLst/>
                <a:latin typeface="Arial" panose="020B0604020202020204" pitchFamily="34" charset="0"/>
              </a:rPr>
              <a:t> </a:t>
            </a:r>
            <a:r>
              <a:rPr lang="ar-LB" dirty="0">
                <a:solidFill>
                  <a:srgbClr val="24408E"/>
                </a:solidFill>
                <a:effectLst/>
                <a:latin typeface="Arial" panose="020B0604020202020204" pitchFamily="34" charset="0"/>
              </a:rPr>
              <a:t>الفريق</a:t>
            </a:r>
            <a:r>
              <a:rPr lang="ar-LB" b="1" dirty="0">
                <a:solidFill>
                  <a:srgbClr val="24408E"/>
                </a:solidFill>
                <a:effectLst/>
                <a:latin typeface="Arial" panose="020B0604020202020204" pitchFamily="34" charset="0"/>
              </a:rPr>
              <a:t> </a:t>
            </a:r>
            <a:r>
              <a:rPr lang="ar-LB" dirty="0">
                <a:solidFill>
                  <a:srgbClr val="24408E"/>
                </a:solidFill>
                <a:effectLst/>
                <a:latin typeface="Arial" panose="020B0604020202020204" pitchFamily="34" charset="0"/>
              </a:rPr>
              <a:t>الرابح</a:t>
            </a:r>
            <a:r>
              <a:rPr lang="ar-LB" b="1" dirty="0">
                <a:solidFill>
                  <a:srgbClr val="24408E"/>
                </a:solidFill>
                <a:effectLst/>
                <a:latin typeface="Arial" panose="020B0604020202020204" pitchFamily="34" charset="0"/>
              </a:rPr>
              <a:t>.</a:t>
            </a:r>
            <a:endParaRPr lang="ar-LB" dirty="0">
              <a:solidFill>
                <a:srgbClr val="24408E"/>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29</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kern="1200" dirty="0">
                <a:solidFill>
                  <a:schemeClr val="tx1"/>
                </a:solidFill>
                <a:effectLst/>
                <a:latin typeface="+mn-lt"/>
                <a:ea typeface="+mn-ea"/>
                <a:cs typeface="+mn-cs"/>
              </a:rPr>
              <a:t>     </a:t>
            </a:r>
            <a:r>
              <a:rPr lang="ar-LB" sz="1200" b="0" kern="1200" dirty="0">
                <a:solidFill>
                  <a:schemeClr val="tx1"/>
                </a:solidFill>
                <a:effectLst/>
                <a:latin typeface="+mn-lt"/>
                <a:ea typeface="+mn-ea"/>
                <a:cs typeface="+mn-cs"/>
              </a:rPr>
              <a:t> المواد المطلوبة: </a:t>
            </a:r>
            <a:r>
              <a:rPr lang="ar-LB" dirty="0">
                <a:solidFill>
                  <a:srgbClr val="8A1F52"/>
                </a:solidFill>
                <a:effectLst/>
                <a:latin typeface="Arial" panose="020B0604020202020204" pitchFamily="34" charset="0"/>
              </a:rPr>
              <a:t>صور لشخص في مراحل عمريّة مختلفة (مولود جديد، طفل، ولد، شاب، رجل، عجوز).</a:t>
            </a:r>
          </a:p>
          <a:p>
            <a:pPr algn="r" rtl="1"/>
            <a:r>
              <a:rPr lang="ar-LB" sz="1200" kern="1200" dirty="0">
                <a:solidFill>
                  <a:schemeClr val="tx1"/>
                </a:solidFill>
                <a:effectLst/>
                <a:latin typeface="+mn-lt"/>
                <a:ea typeface="+mn-ea"/>
                <a:cs typeface="+mn-cs"/>
              </a:rPr>
              <a:t>     </a:t>
            </a:r>
          </a:p>
          <a:p>
            <a:pPr algn="r" rtl="1"/>
            <a:r>
              <a:rPr lang="ar-LB" dirty="0">
                <a:solidFill>
                  <a:srgbClr val="24408E"/>
                </a:solidFill>
                <a:effectLst/>
                <a:latin typeface="Arial" panose="020B0604020202020204" pitchFamily="34" charset="0"/>
              </a:rPr>
              <a:t>اسأل الأولاد، كيف يتغيّر نمو الشخص من مولود صغير إلى رجل عجوز؟ (اسمع الإجابات)</a:t>
            </a:r>
          </a:p>
          <a:p>
            <a:pPr algn="r" rtl="1"/>
            <a:br>
              <a:rPr lang="ar-LB" dirty="0">
                <a:solidFill>
                  <a:srgbClr val="24408E"/>
                </a:solidFill>
                <a:effectLst/>
                <a:latin typeface="Arial" panose="020B0604020202020204" pitchFamily="34" charset="0"/>
              </a:rPr>
            </a:br>
            <a:endParaRPr lang="ar-LB" dirty="0">
              <a:solidFill>
                <a:srgbClr val="24408E"/>
              </a:solidFill>
              <a:effectLst/>
              <a:latin typeface="Arial" panose="020B0604020202020204" pitchFamily="34" charset="0"/>
            </a:endParaRPr>
          </a:p>
          <a:p>
            <a:pPr algn="r" rtl="1"/>
            <a:r>
              <a:rPr lang="ar-LB" dirty="0">
                <a:solidFill>
                  <a:srgbClr val="24408E"/>
                </a:solidFill>
                <a:effectLst/>
                <a:latin typeface="Arial" panose="020B0604020202020204" pitchFamily="34" charset="0"/>
              </a:rPr>
              <a:t>لكي ينمو الإنسان جسديًّا يجب عليه أن يتغذّى. ولكن كلّ شخص يتغذّى حسب عمره. فالمولود الصغير يتناول الحليب، وعندما يصبح طفلاً ينتقل إلى مرحلة جديدة من عمره ويتغذّى على الأكل. وهكذا لكي ينمو جسدنا يجب علينا أن نأكل بطريقة صحيحة ومناسبة كي نحافظ على أجسامنا صحيحة. </a:t>
            </a:r>
          </a:p>
          <a:p>
            <a:pPr algn="r" rtl="1"/>
            <a:br>
              <a:rPr lang="ar-LB" dirty="0">
                <a:solidFill>
                  <a:srgbClr val="24408E"/>
                </a:solidFill>
                <a:effectLst/>
                <a:latin typeface="Arial" panose="020B0604020202020204" pitchFamily="34" charset="0"/>
              </a:rPr>
            </a:br>
            <a:endParaRPr lang="ar-LB" dirty="0">
              <a:solidFill>
                <a:srgbClr val="24408E"/>
              </a:solidFill>
              <a:effectLst/>
              <a:latin typeface="Arial" panose="020B0604020202020204" pitchFamily="34" charset="0"/>
            </a:endParaRPr>
          </a:p>
          <a:p>
            <a:pPr algn="r" rtl="1"/>
            <a:r>
              <a:rPr lang="ar-LB" dirty="0">
                <a:solidFill>
                  <a:srgbClr val="24408E"/>
                </a:solidFill>
                <a:effectLst/>
                <a:latin typeface="Arial" panose="020B0604020202020204" pitchFamily="34" charset="0"/>
              </a:rPr>
              <a:t>أما بالنسبة إلى الغذاء الروحي فلن يتمّ إلاّ عن طريق قراءة الكتاب المقدَّس والصلاة، وحضور الكنيسة، ومدرسة الأحد. هذه كلها تساعدنا على النمو في معرفة الله أكثر، وحفظ كلامه، وإطاعة وصاياه لكي نستطيع أن نشارك الآخرين عن يسوع.</a:t>
            </a:r>
            <a:endParaRPr lang="en-US" dirty="0">
              <a:solidFill>
                <a:srgbClr val="24408E"/>
              </a:solidFill>
              <a:effectLst/>
              <a:latin typeface="Arial" panose="020B0604020202020204" pitchFamily="34" charset="0"/>
            </a:endParaRPr>
          </a:p>
          <a:p>
            <a:pPr algn="r" rtl="1"/>
            <a:endParaRPr lang="en-US" dirty="0">
              <a:solidFill>
                <a:srgbClr val="24408E"/>
              </a:solidFill>
              <a:effectLst/>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dirty="0">
                <a:solidFill>
                  <a:srgbClr val="24408E"/>
                </a:solidFill>
                <a:effectLst/>
                <a:latin typeface="Arial" panose="020B0604020202020204" pitchFamily="34" charset="0"/>
              </a:rPr>
              <a:t>والآن دعونا نحني رؤوسنا لنصلي. قُد الأولاد في الصلاة طالبًا مساعدة الله لكي يهتم الأولاد بغِذائهم الروحي، ويبتعدوا عن اختلاق الأعذار بسبب عدم إطاعتهم كلام الرب. </a:t>
            </a:r>
          </a:p>
          <a:p>
            <a:pPr algn="r" rtl="1"/>
            <a:endParaRPr lang="ar-LB" dirty="0">
              <a:solidFill>
                <a:srgbClr val="24408E"/>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30</a:t>
            </a:fld>
            <a:endParaRPr lang="en-LB"/>
          </a:p>
        </p:txBody>
      </p:sp>
    </p:spTree>
    <p:extLst>
      <p:ext uri="{BB962C8B-B14F-4D97-AF65-F5344CB8AC3E}">
        <p14:creationId xmlns:p14="http://schemas.microsoft.com/office/powerpoint/2010/main" val="15486802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dirty="0">
                <a:solidFill>
                  <a:srgbClr val="24408E"/>
                </a:solidFill>
                <a:effectLst/>
                <a:latin typeface="Arial" panose="020B0604020202020204" pitchFamily="34" charset="0"/>
              </a:rPr>
              <a:t>مرحبًا بكم جميعًا، وأهلاً وسهلاً أصدقائي الصغار في لقائنا الجديد هذا. أتمنّى أن تكونوا قد أمضيتم أسبوعًا جيّدًا ومليئًا بالأمور الجميلة.  اسأل الأولاد، هل حصل مع أحدٍ منكم اختبارًا يحبّ أن يشاركنا به؟ (اسمع الإجابات). من يريد أن يذكّرنا ماذا تعلّمنا الأسبوع الماضي؟ (اسمع الإجابات). حسنًا اليوم سنتعرف على شخصيَّة جديدة من الكتاب المقدَّس امتازت بالطاعة. كما سنكتشف معًا كيف يستخدم الله كلّ فرد منا على الرغم من صغر سنِّنا. أعدكم أنَّكم سوف تستمتعون ببرنامج اليوم المميَّز، ولكن دعونا قبل كل شيء نحني رؤوسنا للصلاة  (يمكنك أن تطلب من أحد الأولاد أن يصلّي).</a:t>
            </a:r>
          </a:p>
          <a:p>
            <a:pPr marL="0" algn="r" defTabSz="914400" rtl="1" eaLnBrk="1" latinLnBrk="0" hangingPunct="1"/>
            <a:endParaRPr lang="en-LB" sz="1200"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LB" dirty="0">
                <a:solidFill>
                  <a:srgbClr val="24408E"/>
                </a:solidFill>
                <a:effectLst/>
                <a:latin typeface="Arial" panose="020B0604020202020204" pitchFamily="34" charset="0"/>
              </a:rPr>
              <a:t>- ١ -</a:t>
            </a:r>
          </a:p>
          <a:p>
            <a:pPr algn="ctr" rtl="1"/>
            <a:r>
              <a:rPr lang="ar-LB" dirty="0">
                <a:solidFill>
                  <a:srgbClr val="24408E"/>
                </a:solidFill>
                <a:effectLst/>
                <a:latin typeface="Arial" panose="020B0604020202020204" pitchFamily="34" charset="0"/>
              </a:rPr>
              <a:t>(خلّي بالك ياعينيا شايفة أيه)٢</a:t>
            </a:r>
          </a:p>
          <a:p>
            <a:pPr algn="ctr" rtl="1"/>
            <a:r>
              <a:rPr lang="ar-LB" dirty="0">
                <a:solidFill>
                  <a:srgbClr val="24408E"/>
                </a:solidFill>
                <a:effectLst/>
                <a:latin typeface="Arial" panose="020B0604020202020204" pitchFamily="34" charset="0"/>
              </a:rPr>
              <a:t>دا يسوع اللي بحبك من أعلى سماه شايفك</a:t>
            </a:r>
          </a:p>
          <a:p>
            <a:pPr algn="ctr" rtl="1"/>
            <a:r>
              <a:rPr lang="ar-LB" dirty="0">
                <a:solidFill>
                  <a:srgbClr val="24408E"/>
                </a:solidFill>
                <a:effectLst/>
                <a:latin typeface="Arial" panose="020B0604020202020204" pitchFamily="34" charset="0"/>
              </a:rPr>
              <a:t>خلي بالك ياعينيا شايفة أيه</a:t>
            </a:r>
          </a:p>
          <a:p>
            <a:pPr marL="0" algn="ctr" defTabSz="914400" rtl="1" eaLnBrk="1" latinLnBrk="0" hangingPunct="1"/>
            <a:endParaRPr lang="en-LB" dirty="0"/>
          </a:p>
          <a:p>
            <a:pPr algn="ctr" rtl="1"/>
            <a:r>
              <a:rPr lang="ar-LB" dirty="0">
                <a:solidFill>
                  <a:srgbClr val="24408E"/>
                </a:solidFill>
                <a:effectLst/>
                <a:latin typeface="Arial" panose="020B0604020202020204" pitchFamily="34" charset="0"/>
              </a:rPr>
              <a:t>- ٢ -</a:t>
            </a:r>
          </a:p>
          <a:p>
            <a:pPr algn="ctr" rtl="1"/>
            <a:r>
              <a:rPr lang="ar-LB" dirty="0">
                <a:solidFill>
                  <a:srgbClr val="24408E"/>
                </a:solidFill>
                <a:effectLst/>
                <a:latin typeface="Arial" panose="020B0604020202020204" pitchFamily="34" charset="0"/>
              </a:rPr>
              <a:t>(خلّي بالك يا وداني سامعة أيه )٢</a:t>
            </a:r>
          </a:p>
          <a:p>
            <a:pPr algn="ctr" rtl="1"/>
            <a:r>
              <a:rPr lang="ar-LB" dirty="0">
                <a:solidFill>
                  <a:srgbClr val="24408E"/>
                </a:solidFill>
                <a:effectLst/>
                <a:latin typeface="Arial" panose="020B0604020202020204" pitchFamily="34" charset="0"/>
              </a:rPr>
              <a:t>دا يسوع اللي بحبك من أعلى سماه شايفك</a:t>
            </a:r>
          </a:p>
          <a:p>
            <a:pPr algn="ctr" rtl="1"/>
            <a:r>
              <a:rPr lang="ar-LB" dirty="0">
                <a:solidFill>
                  <a:srgbClr val="24408E"/>
                </a:solidFill>
                <a:effectLst/>
                <a:latin typeface="Arial" panose="020B0604020202020204" pitchFamily="34" charset="0"/>
              </a:rPr>
              <a:t>خلي بالك يا وداني سامعة أيه</a:t>
            </a:r>
          </a:p>
          <a:p>
            <a:pPr algn="ctr" rtl="1"/>
            <a:br>
              <a:rPr lang="ar-LB" dirty="0">
                <a:solidFill>
                  <a:srgbClr val="24408E"/>
                </a:solidFill>
                <a:effectLst/>
                <a:latin typeface="Arial" panose="020B0604020202020204" pitchFamily="34" charset="0"/>
              </a:rPr>
            </a:br>
            <a:endParaRPr lang="ar-LB" dirty="0">
              <a:solidFill>
                <a:srgbClr val="24408E"/>
              </a:solidFill>
              <a:effectLst/>
              <a:latin typeface="Arial" panose="020B0604020202020204" pitchFamily="34" charset="0"/>
            </a:endParaRPr>
          </a:p>
          <a:p>
            <a:pPr algn="ctr" rtl="1"/>
            <a:r>
              <a:rPr lang="ar-LB" dirty="0">
                <a:solidFill>
                  <a:srgbClr val="24408E"/>
                </a:solidFill>
                <a:effectLst/>
                <a:latin typeface="Arial" panose="020B0604020202020204" pitchFamily="34" charset="0"/>
              </a:rPr>
              <a:t>- ٣ -</a:t>
            </a:r>
          </a:p>
          <a:p>
            <a:pPr algn="ctr" rtl="1"/>
            <a:r>
              <a:rPr lang="ar-LB" dirty="0">
                <a:solidFill>
                  <a:srgbClr val="24408E"/>
                </a:solidFill>
                <a:effectLst/>
                <a:latin typeface="Arial" panose="020B0604020202020204" pitchFamily="34" charset="0"/>
              </a:rPr>
              <a:t>( خلّي بالك يا لساني بتقول أيه )٢</a:t>
            </a:r>
          </a:p>
          <a:p>
            <a:pPr algn="ctr" rtl="1"/>
            <a:r>
              <a:rPr lang="ar-LB" dirty="0">
                <a:solidFill>
                  <a:srgbClr val="24408E"/>
                </a:solidFill>
                <a:effectLst/>
                <a:latin typeface="Arial" panose="020B0604020202020204" pitchFamily="34" charset="0"/>
              </a:rPr>
              <a:t>دا يسوع اللي بحبك من أعلى سماه شايفك </a:t>
            </a:r>
          </a:p>
          <a:p>
            <a:pPr algn="ctr" rtl="1"/>
            <a:r>
              <a:rPr lang="ar-LB" dirty="0">
                <a:solidFill>
                  <a:srgbClr val="24408E"/>
                </a:solidFill>
                <a:effectLst/>
                <a:latin typeface="Arial" panose="020B0604020202020204" pitchFamily="34" charset="0"/>
              </a:rPr>
              <a:t>خلّي بالك يا لساني بتقول أيه</a:t>
            </a:r>
          </a:p>
          <a:p>
            <a:pPr algn="ctr" rtl="1"/>
            <a:br>
              <a:rPr lang="ar-LB" dirty="0">
                <a:solidFill>
                  <a:srgbClr val="24408E"/>
                </a:solidFill>
                <a:effectLst/>
                <a:latin typeface="Arial" panose="020B0604020202020204" pitchFamily="34" charset="0"/>
              </a:rPr>
            </a:br>
            <a:endParaRPr lang="ar-LB" dirty="0">
              <a:solidFill>
                <a:srgbClr val="24408E"/>
              </a:solidFill>
              <a:effectLst/>
              <a:latin typeface="Arial" panose="020B0604020202020204" pitchFamily="34" charset="0"/>
            </a:endParaRPr>
          </a:p>
          <a:p>
            <a:pPr algn="ctr" rtl="1"/>
            <a:r>
              <a:rPr lang="ar-LB" dirty="0">
                <a:solidFill>
                  <a:srgbClr val="24408E"/>
                </a:solidFill>
                <a:effectLst/>
                <a:latin typeface="Arial" panose="020B0604020202020204" pitchFamily="34" charset="0"/>
              </a:rPr>
              <a:t>- ٤ -</a:t>
            </a:r>
          </a:p>
          <a:p>
            <a:pPr algn="ctr" rtl="1"/>
            <a:r>
              <a:rPr lang="ar-LB" dirty="0">
                <a:solidFill>
                  <a:srgbClr val="24408E"/>
                </a:solidFill>
                <a:effectLst/>
                <a:latin typeface="Arial" panose="020B0604020202020204" pitchFamily="34" charset="0"/>
              </a:rPr>
              <a:t> ( خلّي بالك يا أيدي بتعملي أيه )٢</a:t>
            </a:r>
          </a:p>
          <a:p>
            <a:pPr algn="ctr" rtl="1"/>
            <a:r>
              <a:rPr lang="ar-LB" dirty="0">
                <a:solidFill>
                  <a:srgbClr val="24408E"/>
                </a:solidFill>
                <a:effectLst/>
                <a:latin typeface="Arial" panose="020B0604020202020204" pitchFamily="34" charset="0"/>
              </a:rPr>
              <a:t>دا يسوع اللي بحبك من أعلى سماه شايفك</a:t>
            </a:r>
          </a:p>
          <a:p>
            <a:pPr algn="ctr" rtl="1"/>
            <a:r>
              <a:rPr lang="ar-LB" dirty="0">
                <a:solidFill>
                  <a:srgbClr val="24408E"/>
                </a:solidFill>
                <a:effectLst/>
                <a:latin typeface="Arial" panose="020B0604020202020204" pitchFamily="34" charset="0"/>
              </a:rPr>
              <a:t>خلّي بالك يا أيدي بتعملي أيه</a:t>
            </a:r>
          </a:p>
          <a:p>
            <a:pPr algn="ctr" rtl="1"/>
            <a:br>
              <a:rPr lang="ar-LB" dirty="0">
                <a:solidFill>
                  <a:srgbClr val="24408E"/>
                </a:solidFill>
                <a:effectLst/>
                <a:latin typeface="Arial" panose="020B0604020202020204" pitchFamily="34" charset="0"/>
              </a:rPr>
            </a:br>
            <a:endParaRPr lang="ar-LB" dirty="0">
              <a:solidFill>
                <a:srgbClr val="24408E"/>
              </a:solidFill>
              <a:effectLst/>
              <a:latin typeface="Arial" panose="020B0604020202020204" pitchFamily="34" charset="0"/>
            </a:endParaRPr>
          </a:p>
          <a:p>
            <a:pPr algn="ctr" rtl="1"/>
            <a:r>
              <a:rPr lang="ar-LB" dirty="0">
                <a:solidFill>
                  <a:srgbClr val="24408E"/>
                </a:solidFill>
                <a:effectLst/>
                <a:latin typeface="Arial" panose="020B0604020202020204" pitchFamily="34" charset="0"/>
              </a:rPr>
              <a:t>- ٥ -</a:t>
            </a:r>
          </a:p>
          <a:p>
            <a:pPr algn="ctr" rtl="1"/>
            <a:r>
              <a:rPr lang="ar-LB" dirty="0">
                <a:solidFill>
                  <a:srgbClr val="24408E"/>
                </a:solidFill>
                <a:effectLst/>
                <a:latin typeface="Arial" panose="020B0604020202020204" pitchFamily="34" charset="0"/>
              </a:rPr>
              <a:t>(خلّي بالك يا رجلي رايحة فين)٢</a:t>
            </a:r>
          </a:p>
          <a:p>
            <a:pPr algn="ctr" rtl="1"/>
            <a:r>
              <a:rPr lang="ar-LB" dirty="0">
                <a:solidFill>
                  <a:srgbClr val="24408E"/>
                </a:solidFill>
                <a:effectLst/>
                <a:latin typeface="Arial" panose="020B0604020202020204" pitchFamily="34" charset="0"/>
              </a:rPr>
              <a:t>دا يسوع اللي بحبك من أعلى سماه شايفك</a:t>
            </a:r>
          </a:p>
          <a:p>
            <a:pPr algn="ctr" rtl="1"/>
            <a:r>
              <a:rPr lang="ar-LB" dirty="0">
                <a:solidFill>
                  <a:srgbClr val="24408E"/>
                </a:solidFill>
                <a:effectLst/>
                <a:latin typeface="Arial" panose="020B0604020202020204" pitchFamily="34" charset="0"/>
              </a:rPr>
              <a:t>خلّي بالك يا رجلي رايحة فين</a:t>
            </a:r>
          </a:p>
          <a:p>
            <a:pPr marL="0" algn="ct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3</a:t>
            </a:fld>
            <a:endParaRPr lang="en-LB"/>
          </a:p>
        </p:txBody>
      </p:sp>
    </p:spTree>
    <p:extLst>
      <p:ext uri="{BB962C8B-B14F-4D97-AF65-F5344CB8AC3E}">
        <p14:creationId xmlns:p14="http://schemas.microsoft.com/office/powerpoint/2010/main" val="6011919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LB" dirty="0">
                <a:solidFill>
                  <a:srgbClr val="24408E"/>
                </a:solidFill>
                <a:effectLst/>
                <a:latin typeface="Arial" panose="020B0604020202020204" pitchFamily="34" charset="0"/>
              </a:rPr>
              <a:t>(ماشي انا ماشي انا ماشي مع يسوع)٢</a:t>
            </a:r>
          </a:p>
          <a:p>
            <a:pPr algn="ctr" rtl="1"/>
            <a:r>
              <a:rPr lang="ar-LB" dirty="0">
                <a:solidFill>
                  <a:srgbClr val="24408E"/>
                </a:solidFill>
                <a:effectLst/>
                <a:latin typeface="Arial" panose="020B0604020202020204" pitchFamily="34" charset="0"/>
              </a:rPr>
              <a:t>حتى وانا زعلان .. حتى وانا تعبان</a:t>
            </a:r>
          </a:p>
          <a:p>
            <a:pPr algn="ctr" rtl="1"/>
            <a:r>
              <a:rPr lang="ar-LB" dirty="0">
                <a:solidFill>
                  <a:srgbClr val="24408E"/>
                </a:solidFill>
                <a:effectLst/>
                <a:latin typeface="Arial" panose="020B0604020202020204" pitchFamily="34" charset="0"/>
              </a:rPr>
              <a:t>ماشي انا ماشي انا ماشي مع يسوع</a:t>
            </a:r>
          </a:p>
          <a:p>
            <a:pPr algn="ctr" rtl="1"/>
            <a:br>
              <a:rPr lang="ar-LB" dirty="0">
                <a:solidFill>
                  <a:srgbClr val="24408E"/>
                </a:solidFill>
                <a:effectLst/>
                <a:latin typeface="Arial" panose="020B0604020202020204" pitchFamily="34" charset="0"/>
              </a:rPr>
            </a:br>
            <a:endParaRPr lang="ar-LB" dirty="0">
              <a:solidFill>
                <a:srgbClr val="24408E"/>
              </a:solidFill>
              <a:effectLst/>
              <a:latin typeface="Arial" panose="020B0604020202020204" pitchFamily="34" charset="0"/>
            </a:endParaRPr>
          </a:p>
          <a:p>
            <a:pPr algn="ctr" rtl="1"/>
            <a:r>
              <a:rPr lang="ar-LB" dirty="0">
                <a:solidFill>
                  <a:srgbClr val="24408E"/>
                </a:solidFill>
                <a:effectLst/>
                <a:latin typeface="Arial" panose="020B0604020202020204" pitchFamily="34" charset="0"/>
              </a:rPr>
              <a:t>- ١ - </a:t>
            </a:r>
          </a:p>
          <a:p>
            <a:pPr algn="ctr" rtl="1"/>
            <a:r>
              <a:rPr lang="ar-LB" dirty="0">
                <a:solidFill>
                  <a:srgbClr val="24408E"/>
                </a:solidFill>
                <a:effectLst/>
                <a:latin typeface="Arial" panose="020B0604020202020204" pitchFamily="34" charset="0"/>
              </a:rPr>
              <a:t>سكتي طويلة مليانة آلام </a:t>
            </a:r>
          </a:p>
          <a:p>
            <a:pPr algn="ctr" rtl="1"/>
            <a:r>
              <a:rPr lang="ar-LB" dirty="0">
                <a:solidFill>
                  <a:srgbClr val="24408E"/>
                </a:solidFill>
                <a:effectLst/>
                <a:latin typeface="Arial" panose="020B0604020202020204" pitchFamily="34" charset="0"/>
              </a:rPr>
              <a:t>لكن وانا ماشي مليان بالسلام</a:t>
            </a:r>
          </a:p>
          <a:p>
            <a:pPr algn="ctr" rtl="1"/>
            <a:r>
              <a:rPr lang="ar-LB" dirty="0">
                <a:solidFill>
                  <a:srgbClr val="24408E"/>
                </a:solidFill>
                <a:effectLst/>
                <a:latin typeface="Arial" panose="020B0604020202020204" pitchFamily="34" charset="0"/>
              </a:rPr>
              <a:t>يسوع ماشي جمبي</a:t>
            </a:r>
          </a:p>
          <a:p>
            <a:pPr algn="ctr" rtl="1"/>
            <a:r>
              <a:rPr lang="ar-LB" dirty="0">
                <a:solidFill>
                  <a:srgbClr val="24408E"/>
                </a:solidFill>
                <a:effectLst/>
                <a:latin typeface="Arial" panose="020B0604020202020204" pitchFamily="34" charset="0"/>
              </a:rPr>
              <a:t>يسوع شايل عني</a:t>
            </a:r>
          </a:p>
          <a:p>
            <a:pPr algn="ctr" rtl="1"/>
            <a:r>
              <a:rPr lang="ar-LB" dirty="0">
                <a:solidFill>
                  <a:srgbClr val="24408E"/>
                </a:solidFill>
                <a:effectLst/>
                <a:latin typeface="Arial" panose="020B0604020202020204" pitchFamily="34" charset="0"/>
              </a:rPr>
              <a:t>ماشي انا دايما ماشي مع يسوع</a:t>
            </a:r>
          </a:p>
          <a:p>
            <a:pPr algn="ctr" rtl="1"/>
            <a:br>
              <a:rPr lang="ar-LB" dirty="0">
                <a:solidFill>
                  <a:srgbClr val="24408E"/>
                </a:solidFill>
                <a:effectLst/>
                <a:latin typeface="Arial" panose="020B0604020202020204" pitchFamily="34" charset="0"/>
              </a:rPr>
            </a:br>
            <a:endParaRPr lang="ar-LB" dirty="0">
              <a:solidFill>
                <a:srgbClr val="24408E"/>
              </a:solidFill>
              <a:effectLst/>
              <a:latin typeface="Arial" panose="020B0604020202020204" pitchFamily="34" charset="0"/>
            </a:endParaRPr>
          </a:p>
          <a:p>
            <a:pPr algn="ctr" rtl="1"/>
            <a:r>
              <a:rPr lang="ar-LB" dirty="0">
                <a:solidFill>
                  <a:srgbClr val="24408E"/>
                </a:solidFill>
                <a:effectLst/>
                <a:latin typeface="Arial" panose="020B0604020202020204" pitchFamily="34" charset="0"/>
              </a:rPr>
              <a:t>- ٢ -</a:t>
            </a:r>
          </a:p>
          <a:p>
            <a:pPr algn="ctr" rtl="1"/>
            <a:r>
              <a:rPr lang="ar-LB" dirty="0">
                <a:solidFill>
                  <a:srgbClr val="24408E"/>
                </a:solidFill>
                <a:effectLst/>
                <a:latin typeface="Arial" panose="020B0604020202020204" pitchFamily="34" charset="0"/>
              </a:rPr>
              <a:t>بابي ضيق جدا وانا سعيد</a:t>
            </a:r>
          </a:p>
          <a:p>
            <a:pPr algn="ctr" rtl="1"/>
            <a:r>
              <a:rPr lang="ar-LB" dirty="0">
                <a:solidFill>
                  <a:srgbClr val="24408E"/>
                </a:solidFill>
                <a:effectLst/>
                <a:latin typeface="Arial" panose="020B0604020202020204" pitchFamily="34" charset="0"/>
              </a:rPr>
              <a:t>يسوع ماشي جمبي طبعا شي اكيد</a:t>
            </a:r>
          </a:p>
          <a:p>
            <a:pPr algn="ctr" rtl="1"/>
            <a:r>
              <a:rPr lang="ar-LB" dirty="0">
                <a:solidFill>
                  <a:srgbClr val="24408E"/>
                </a:solidFill>
                <a:effectLst/>
                <a:latin typeface="Arial" panose="020B0604020202020204" pitchFamily="34" charset="0"/>
              </a:rPr>
              <a:t>حتى لو بتألم لساني برنم</a:t>
            </a:r>
          </a:p>
          <a:p>
            <a:pPr algn="ctr" rtl="1"/>
            <a:r>
              <a:rPr lang="ar-LB" dirty="0">
                <a:solidFill>
                  <a:srgbClr val="24408E"/>
                </a:solidFill>
                <a:effectLst/>
                <a:latin typeface="Arial" panose="020B0604020202020204" pitchFamily="34" charset="0"/>
              </a:rPr>
              <a:t>ماشي انا دايما ماشي مع يسوع</a:t>
            </a:r>
          </a:p>
          <a:p>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9</a:t>
            </a:fld>
            <a:endParaRPr lang="en-LB"/>
          </a:p>
        </p:txBody>
      </p:sp>
    </p:spTree>
    <p:extLst>
      <p:ext uri="{BB962C8B-B14F-4D97-AF65-F5344CB8AC3E}">
        <p14:creationId xmlns:p14="http://schemas.microsoft.com/office/powerpoint/2010/main" val="1116072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LB" dirty="0">
                <a:solidFill>
                  <a:srgbClr val="24408E"/>
                </a:solidFill>
                <a:effectLst/>
                <a:latin typeface="Arial" panose="020B0604020202020204" pitchFamily="34" charset="0"/>
              </a:rPr>
              <a:t>صمّمت أني أتبع يسوعي</a:t>
            </a:r>
          </a:p>
          <a:p>
            <a:pPr algn="ctr" rtl="1"/>
            <a:r>
              <a:rPr lang="ar-LB" dirty="0">
                <a:solidFill>
                  <a:srgbClr val="24408E"/>
                </a:solidFill>
                <a:effectLst/>
                <a:latin typeface="Arial" panose="020B0604020202020204" pitchFamily="34" charset="0"/>
              </a:rPr>
              <a:t>صمّمت أني أتبع يسوعي</a:t>
            </a:r>
          </a:p>
          <a:p>
            <a:pPr algn="ctr" rtl="1"/>
            <a:r>
              <a:rPr lang="ar-LB" dirty="0">
                <a:solidFill>
                  <a:srgbClr val="24408E"/>
                </a:solidFill>
                <a:effectLst/>
                <a:latin typeface="Arial" panose="020B0604020202020204" pitchFamily="34" charset="0"/>
              </a:rPr>
              <a:t>صمّمت أني أتبع يسوعي</a:t>
            </a:r>
          </a:p>
          <a:p>
            <a:pPr algn="ctr" rtl="1"/>
            <a:r>
              <a:rPr lang="ar-LB" dirty="0">
                <a:solidFill>
                  <a:srgbClr val="24408E"/>
                </a:solidFill>
                <a:effectLst/>
                <a:latin typeface="Arial" panose="020B0604020202020204" pitchFamily="34" charset="0"/>
              </a:rPr>
              <a:t>أتبع يسوع بلا رجوع  </a:t>
            </a:r>
          </a:p>
          <a:p>
            <a:endParaRPr lang="en-LB" dirty="0"/>
          </a:p>
          <a:p>
            <a:pPr algn="ctr" rtl="1"/>
            <a:r>
              <a:rPr lang="ar-LB" dirty="0">
                <a:solidFill>
                  <a:srgbClr val="24408E"/>
                </a:solidFill>
                <a:effectLst/>
                <a:latin typeface="Arial" panose="020B0604020202020204" pitchFamily="34" charset="0"/>
              </a:rPr>
              <a:t>العالم خلفي يسوع أمامي</a:t>
            </a:r>
          </a:p>
          <a:p>
            <a:pPr algn="ctr" rtl="1"/>
            <a:r>
              <a:rPr lang="ar-LB" dirty="0">
                <a:solidFill>
                  <a:srgbClr val="24408E"/>
                </a:solidFill>
                <a:effectLst/>
                <a:latin typeface="Arial" panose="020B0604020202020204" pitchFamily="34" charset="0"/>
              </a:rPr>
              <a:t>العالم خلفي يسوع أمامي</a:t>
            </a:r>
          </a:p>
          <a:p>
            <a:pPr algn="ctr" rtl="1"/>
            <a:r>
              <a:rPr lang="ar-LB" dirty="0">
                <a:solidFill>
                  <a:srgbClr val="24408E"/>
                </a:solidFill>
                <a:effectLst/>
                <a:latin typeface="Arial" panose="020B0604020202020204" pitchFamily="34" charset="0"/>
              </a:rPr>
              <a:t>العالم خلفي يسوع أمامي</a:t>
            </a:r>
          </a:p>
          <a:p>
            <a:pPr algn="ctr" rtl="1"/>
            <a:r>
              <a:rPr lang="ar-LB" dirty="0">
                <a:solidFill>
                  <a:srgbClr val="24408E"/>
                </a:solidFill>
                <a:effectLst/>
                <a:latin typeface="Arial" panose="020B0604020202020204" pitchFamily="34" charset="0"/>
              </a:rPr>
              <a:t>أتبع يسوع بلا رجوع</a:t>
            </a:r>
          </a:p>
          <a:p>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15</a:t>
            </a:fld>
            <a:endParaRPr lang="en-LB"/>
          </a:p>
        </p:txBody>
      </p:sp>
    </p:spTree>
    <p:extLst>
      <p:ext uri="{BB962C8B-B14F-4D97-AF65-F5344CB8AC3E}">
        <p14:creationId xmlns:p14="http://schemas.microsoft.com/office/powerpoint/2010/main" val="42781193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LB" dirty="0">
                <a:solidFill>
                  <a:srgbClr val="24408E"/>
                </a:solidFill>
                <a:effectLst/>
                <a:latin typeface="Arial" panose="020B0604020202020204" pitchFamily="34" charset="0"/>
              </a:rPr>
              <a:t>عندي محبة قوية</a:t>
            </a:r>
          </a:p>
          <a:p>
            <a:pPr algn="ctr" rtl="1"/>
            <a:r>
              <a:rPr lang="ar-LB" dirty="0">
                <a:solidFill>
                  <a:srgbClr val="24408E"/>
                </a:solidFill>
                <a:effectLst/>
                <a:latin typeface="Arial" panose="020B0604020202020204" pitchFamily="34" charset="0"/>
              </a:rPr>
              <a:t>جوة قلبي مستخبية</a:t>
            </a:r>
          </a:p>
          <a:p>
            <a:pPr algn="ctr" rtl="1"/>
            <a:r>
              <a:rPr lang="ar-LB" dirty="0">
                <a:solidFill>
                  <a:srgbClr val="24408E"/>
                </a:solidFill>
                <a:effectLst/>
                <a:latin typeface="Arial" panose="020B0604020202020204" pitchFamily="34" charset="0"/>
              </a:rPr>
              <a:t>وكل يوم تكبر حبه</a:t>
            </a:r>
          </a:p>
          <a:p>
            <a:pPr algn="ctr" rtl="1"/>
            <a:r>
              <a:rPr lang="ar-LB" dirty="0">
                <a:solidFill>
                  <a:srgbClr val="24408E"/>
                </a:solidFill>
                <a:effectLst/>
                <a:latin typeface="Arial" panose="020B0604020202020204" pitchFamily="34" charset="0"/>
              </a:rPr>
              <a:t>وتكفي مية</a:t>
            </a:r>
          </a:p>
          <a:p>
            <a:pPr algn="ctr" rtl="1"/>
            <a:r>
              <a:rPr lang="ar-LB" dirty="0">
                <a:solidFill>
                  <a:srgbClr val="24408E"/>
                </a:solidFill>
                <a:effectLst/>
                <a:latin typeface="Arial" panose="020B0604020202020204" pitchFamily="34" charset="0"/>
              </a:rPr>
              <a:t> أحب بيها كل انسان</a:t>
            </a:r>
          </a:p>
          <a:p>
            <a:pPr algn="ctr" rtl="1"/>
            <a:r>
              <a:rPr lang="ar-LB" dirty="0">
                <a:solidFill>
                  <a:srgbClr val="24408E"/>
                </a:solidFill>
                <a:effectLst/>
                <a:latin typeface="Arial" panose="020B0604020202020204" pitchFamily="34" charset="0"/>
              </a:rPr>
              <a:t>حتى لي معرفوش كمان</a:t>
            </a:r>
          </a:p>
          <a:p>
            <a:pPr algn="ctr" rtl="1"/>
            <a:r>
              <a:rPr lang="ar-LB" dirty="0">
                <a:solidFill>
                  <a:srgbClr val="24408E"/>
                </a:solidFill>
                <a:effectLst/>
                <a:latin typeface="Arial" panose="020B0604020202020204" pitchFamily="34" charset="0"/>
              </a:rPr>
              <a:t>علشان أنا ابن يسوع الحنان </a:t>
            </a:r>
          </a:p>
          <a:p>
            <a:pPr algn="ctr" rtl="1"/>
            <a:r>
              <a:rPr lang="ar-LB" dirty="0">
                <a:solidFill>
                  <a:srgbClr val="24408E"/>
                </a:solidFill>
                <a:effectLst/>
                <a:latin typeface="Arial" panose="020B0604020202020204" pitchFamily="34" charset="0"/>
              </a:rPr>
              <a:t> </a:t>
            </a:r>
          </a:p>
          <a:p>
            <a:pPr algn="ctr" rtl="1"/>
            <a:r>
              <a:rPr lang="ar-LB" dirty="0">
                <a:solidFill>
                  <a:srgbClr val="24408E"/>
                </a:solidFill>
                <a:effectLst/>
                <a:latin typeface="Arial" panose="020B0604020202020204" pitchFamily="34" charset="0"/>
              </a:rPr>
              <a:t>عندي محبة قوية</a:t>
            </a:r>
          </a:p>
          <a:p>
            <a:pPr algn="ctr" rtl="1"/>
            <a:r>
              <a:rPr lang="ar-LB" dirty="0">
                <a:solidFill>
                  <a:srgbClr val="24408E"/>
                </a:solidFill>
                <a:effectLst/>
                <a:latin typeface="Arial" panose="020B0604020202020204" pitchFamily="34" charset="0"/>
              </a:rPr>
              <a:t>جوة قلبي مستخبية</a:t>
            </a:r>
          </a:p>
          <a:p>
            <a:pPr algn="ctr" rtl="1"/>
            <a:r>
              <a:rPr lang="ar-LB" dirty="0">
                <a:solidFill>
                  <a:srgbClr val="24408E"/>
                </a:solidFill>
                <a:effectLst/>
                <a:latin typeface="Arial" panose="020B0604020202020204" pitchFamily="34" charset="0"/>
              </a:rPr>
              <a:t>وكل يوم تكبر حبه</a:t>
            </a:r>
          </a:p>
          <a:p>
            <a:pPr algn="ctr" rtl="1"/>
            <a:r>
              <a:rPr lang="ar-LB" dirty="0">
                <a:solidFill>
                  <a:srgbClr val="24408E"/>
                </a:solidFill>
                <a:effectLst/>
                <a:latin typeface="Arial" panose="020B0604020202020204" pitchFamily="34" charset="0"/>
              </a:rPr>
              <a:t>وتكفي مية</a:t>
            </a:r>
          </a:p>
          <a:p>
            <a:pPr marL="0" algn="ctr" defTabSz="914400" rtl="0"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18</a:t>
            </a:fld>
            <a:endParaRPr lang="en-LB"/>
          </a:p>
        </p:txBody>
      </p:sp>
    </p:spTree>
    <p:extLst>
      <p:ext uri="{BB962C8B-B14F-4D97-AF65-F5344CB8AC3E}">
        <p14:creationId xmlns:p14="http://schemas.microsoft.com/office/powerpoint/2010/main" val="20201569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b="1" dirty="0">
                <a:solidFill>
                  <a:srgbClr val="8A1F52"/>
                </a:solidFill>
                <a:effectLst/>
                <a:latin typeface="Arial" panose="020B0604020202020204" pitchFamily="34" charset="0"/>
              </a:rPr>
              <a:t>المواد المطلوبة:</a:t>
            </a:r>
            <a:r>
              <a:rPr lang="ar-LB" b="1" dirty="0">
                <a:solidFill>
                  <a:srgbClr val="8A1F52"/>
                </a:solidFill>
                <a:effectLst/>
                <a:latin typeface="Tahoma" panose="020B0604030504040204" pitchFamily="34" charset="0"/>
              </a:rPr>
              <a:t> </a:t>
            </a:r>
            <a:r>
              <a:rPr lang="ar-LB" dirty="0">
                <a:solidFill>
                  <a:srgbClr val="8A1F52"/>
                </a:solidFill>
                <a:effectLst/>
                <a:latin typeface="Arial" panose="020B0604020202020204" pitchFamily="34" charset="0"/>
              </a:rPr>
              <a:t>حبوب تلوين الماء أو البيض - وعاء زجاجي مملوء ماء.</a:t>
            </a:r>
          </a:p>
          <a:p>
            <a:pPr algn="r" rtl="1"/>
            <a:endParaRPr lang="en-US" dirty="0">
              <a:solidFill>
                <a:srgbClr val="8145B4"/>
              </a:solidFill>
              <a:effectLst/>
              <a:latin typeface="Arial" panose="020B0604020202020204" pitchFamily="34" charset="0"/>
            </a:endParaRPr>
          </a:p>
          <a:p>
            <a:pPr algn="r" rtl="1"/>
            <a:r>
              <a:rPr lang="ar-LB" dirty="0">
                <a:solidFill>
                  <a:srgbClr val="8145B4"/>
                </a:solidFill>
                <a:effectLst/>
                <a:latin typeface="Arial" panose="020B0604020202020204" pitchFamily="34" charset="0"/>
              </a:rPr>
              <a:t>امسك بحبّة التلوين وضع بجانبك وعاء الماء. </a:t>
            </a:r>
          </a:p>
          <a:p>
            <a:pPr algn="r" rtl="1"/>
            <a:r>
              <a:rPr lang="ar-LB" dirty="0">
                <a:solidFill>
                  <a:srgbClr val="8145B4"/>
                </a:solidFill>
                <a:effectLst/>
                <a:latin typeface="Arial" panose="020B0604020202020204" pitchFamily="34" charset="0"/>
              </a:rPr>
              <a:t>قل التالي: إنَّ حبّة التلوين هذه تمثِّل كل واحد منكم. أما حوض الماء فيمثِّل العالم الذي نعيش فيه والناس الذين نعرفهم. صحيح أنّ الحبّة صغيرة والحوض كبير، ولكن دعونا نرى ماذا سيحصل لو وضعنا الحبّة في هذا الحوض. </a:t>
            </a:r>
          </a:p>
          <a:p>
            <a:pPr algn="r" rtl="1"/>
            <a:r>
              <a:rPr lang="ar-LB" dirty="0">
                <a:solidFill>
                  <a:srgbClr val="8145B4"/>
                </a:solidFill>
                <a:effectLst/>
                <a:latin typeface="Arial" panose="020B0604020202020204" pitchFamily="34" charset="0"/>
              </a:rPr>
              <a:t>ضع الحبّة في الحوض وحرِّك قليلاً، سيتحوّل الحوض كلّه إلى لون الحبّة التي وضعتها فيه.</a:t>
            </a:r>
          </a:p>
          <a:p>
            <a:pPr algn="r" rtl="1"/>
            <a:br>
              <a:rPr lang="ar-LB" dirty="0">
                <a:solidFill>
                  <a:srgbClr val="8145B4"/>
                </a:solidFill>
                <a:effectLst/>
                <a:latin typeface="Arial" panose="020B0604020202020204" pitchFamily="34" charset="0"/>
              </a:rPr>
            </a:br>
            <a:endParaRPr lang="ar-LB" dirty="0">
              <a:solidFill>
                <a:srgbClr val="8145B4"/>
              </a:solidFill>
              <a:effectLst/>
              <a:latin typeface="Arial" panose="020B0604020202020204" pitchFamily="34" charset="0"/>
            </a:endParaRPr>
          </a:p>
          <a:p>
            <a:pPr algn="r" rtl="1"/>
            <a:r>
              <a:rPr lang="ar-LB" dirty="0">
                <a:solidFill>
                  <a:srgbClr val="24408E"/>
                </a:solidFill>
                <a:effectLst/>
                <a:latin typeface="Arial" panose="020B0604020202020204" pitchFamily="34" charset="0"/>
              </a:rPr>
              <a:t>لقد أعطى الله كلّ فردٍ منّا دورًا في الحياة ليقوم به. فهذه الحبّة الصغيرة غيَّرت لون الماء كلّه. ونحن أيضًا على الرغم من صغر سنِّنا، يمكننا أن نصنع تغييرًا بالإضافة إلى أمور جميلة أخرى.</a:t>
            </a:r>
          </a:p>
          <a:p>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22</a:t>
            </a:fld>
            <a:endParaRPr lang="en-LB"/>
          </a:p>
        </p:txBody>
      </p:sp>
    </p:spTree>
    <p:extLst>
      <p:ext uri="{BB962C8B-B14F-4D97-AF65-F5344CB8AC3E}">
        <p14:creationId xmlns:p14="http://schemas.microsoft.com/office/powerpoint/2010/main" val="26346354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kern="1200" dirty="0">
                <a:solidFill>
                  <a:schemeClr val="tx1"/>
                </a:solidFill>
                <a:effectLst/>
                <a:latin typeface="+mn-lt"/>
                <a:ea typeface="+mn-ea"/>
                <a:cs typeface="+mn-cs"/>
              </a:rPr>
              <a:t>النص الكتابي:</a:t>
            </a:r>
            <a:r>
              <a:rPr lang="ar-LB" dirty="0">
                <a:solidFill>
                  <a:srgbClr val="8A1F52"/>
                </a:solidFill>
                <a:effectLst/>
                <a:latin typeface="Arial" panose="020B0604020202020204" pitchFamily="34" charset="0"/>
              </a:rPr>
              <a:t> تيموثاوس الثانية ١: ١ - ٥</a:t>
            </a:r>
          </a:p>
          <a:p>
            <a:pPr algn="r" rtl="1"/>
            <a:r>
              <a:rPr lang="ar-LB" dirty="0">
                <a:solidFill>
                  <a:srgbClr val="8A1F52"/>
                </a:solidFill>
                <a:effectLst/>
                <a:latin typeface="Arial" panose="020B0604020202020204" pitchFamily="34" charset="0"/>
              </a:rPr>
              <a:t>                  تيموثاوس الثانية ٣: ٤١ - ٧١</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algn="r" defTabSz="914400" rtl="1" eaLnBrk="1" latinLnBrk="0" hangingPunct="1"/>
            <a:endParaRPr lang="en-LB" dirty="0"/>
          </a:p>
          <a:p>
            <a:pPr marL="0" algn="r" defTabSz="914400" rtl="1" eaLnBrk="1" latinLnBrk="0" hangingPunct="1"/>
            <a:endParaRPr lang="en-LB" dirty="0"/>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23</a:t>
            </a:fld>
            <a:endParaRPr lang="en-LB"/>
          </a:p>
        </p:txBody>
      </p:sp>
    </p:spTree>
    <p:extLst>
      <p:ext uri="{BB962C8B-B14F-4D97-AF65-F5344CB8AC3E}">
        <p14:creationId xmlns:p14="http://schemas.microsoft.com/office/powerpoint/2010/main" val="11791860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LB" b="1" dirty="0">
                <a:solidFill>
                  <a:srgbClr val="24408E"/>
                </a:solidFill>
                <a:effectLst/>
                <a:latin typeface="Arial" panose="020B0604020202020204" pitchFamily="34" charset="0"/>
              </a:rPr>
              <a:t>المقدّمة </a:t>
            </a:r>
          </a:p>
          <a:p>
            <a:pPr marL="0" marR="0" lvl="0" indent="0" algn="r" defTabSz="914400" rtl="1" eaLnBrk="1" fontAlgn="auto" latinLnBrk="0" hangingPunct="1">
              <a:lnSpc>
                <a:spcPct val="100000"/>
              </a:lnSpc>
              <a:spcBef>
                <a:spcPts val="0"/>
              </a:spcBef>
              <a:spcAft>
                <a:spcPts val="0"/>
              </a:spcAft>
              <a:buClrTx/>
              <a:buSzTx/>
              <a:buFontTx/>
              <a:buNone/>
              <a:tabLst/>
              <a:defRPr/>
            </a:pPr>
            <a:r>
              <a:rPr lang="ar-LB" dirty="0">
                <a:solidFill>
                  <a:srgbClr val="24408E"/>
                </a:solidFill>
                <a:effectLst/>
                <a:latin typeface="Arial" panose="020B0604020202020204" pitchFamily="34" charset="0"/>
              </a:rPr>
              <a:t>كان تيموثاوس ولدًا صغيرًا عندما سمع عن الله. فقد علَّمته أمّه وجدَّته الكتاب المقدَّس في طفولته. وكانت أمّه تقول له: “انتبه جيّدًا يا تيموثاوس، إنَّ الله سيعلّمك من خلال الكتاب المقدس ما هو صحيح وما هو خطأ. كما كانت أيضًا جدّته تقول له: “يا تيموثاوس، إنَّ الكتاب المقدَّس يعرّفنا من هو الله، وكيف أحبّنا ويريد منّا أن نطيعه.</a:t>
            </a:r>
          </a:p>
          <a:p>
            <a:pPr algn="r" rtl="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24</a:t>
            </a:fld>
            <a:endParaRPr lang="en-LB"/>
          </a:p>
        </p:txBody>
      </p:sp>
    </p:spTree>
    <p:extLst>
      <p:ext uri="{BB962C8B-B14F-4D97-AF65-F5344CB8AC3E}">
        <p14:creationId xmlns:p14="http://schemas.microsoft.com/office/powerpoint/2010/main" val="30970527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11/10/23</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11/10/23</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11/10/23</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11/10/23</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11/10/23</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11/10/23</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11/10/23</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11/10/23</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11/10/23</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11/10/23</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11/10/23</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11/10/23</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notesSlide" Target="../notesSlides/notesSlide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jp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7.png"/><Relationship Id="rId4" Type="http://schemas.openxmlformats.org/officeDocument/2006/relationships/image" Target="../media/image16.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9.png"/></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F817EE5E-3FB1-F4B0-A5DF-02335DE3A3F3}"/>
              </a:ext>
            </a:extLst>
          </p:cNvPr>
          <p:cNvCxnSpPr/>
          <p:nvPr/>
        </p:nvCxnSpPr>
        <p:spPr>
          <a:xfrm flipH="1">
            <a:off x="389056"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9383A3A3-6C47-F382-501D-32B1D4B98E14}"/>
              </a:ext>
            </a:extLst>
          </p:cNvPr>
          <p:cNvCxnSpPr>
            <a:cxnSpLocks/>
          </p:cNvCxnSpPr>
          <p:nvPr/>
        </p:nvCxnSpPr>
        <p:spPr>
          <a:xfrm>
            <a:off x="397008"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450DCEFC-B73F-AA3D-21E8-C2F626FE1909}"/>
              </a:ext>
            </a:extLst>
          </p:cNvPr>
          <p:cNvCxnSpPr>
            <a:cxnSpLocks/>
          </p:cNvCxnSpPr>
          <p:nvPr/>
        </p:nvCxnSpPr>
        <p:spPr>
          <a:xfrm flipH="1">
            <a:off x="397008" y="6551875"/>
            <a:ext cx="11465781"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47D2E025-034C-58B8-FD7E-AECEBE608162}"/>
              </a:ext>
            </a:extLst>
          </p:cNvPr>
          <p:cNvCxnSpPr>
            <a:cxnSpLocks/>
          </p:cNvCxnSpPr>
          <p:nvPr/>
        </p:nvCxnSpPr>
        <p:spPr>
          <a:xfrm>
            <a:off x="11846886"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D22638D6-65D0-57DE-633D-7AFB6A58BEE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50676" y="440739"/>
            <a:ext cx="6480308" cy="3475176"/>
          </a:xfrm>
          <a:prstGeom prst="rect">
            <a:avLst/>
          </a:prstGeom>
        </p:spPr>
      </p:pic>
      <p:sp>
        <p:nvSpPr>
          <p:cNvPr id="12" name="Rectangle 11">
            <a:extLst>
              <a:ext uri="{FF2B5EF4-FFF2-40B4-BE49-F238E27FC236}">
                <a16:creationId xmlns:a16="http://schemas.microsoft.com/office/drawing/2014/main" id="{65EDAD72-E870-562B-4727-83B02C3597F1}"/>
              </a:ext>
            </a:extLst>
          </p:cNvPr>
          <p:cNvSpPr/>
          <p:nvPr/>
        </p:nvSpPr>
        <p:spPr>
          <a:xfrm>
            <a:off x="1370165" y="3244876"/>
            <a:ext cx="3167855"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٤٨</a:t>
            </a:r>
            <a:endParaRPr lang="en-US" sz="6600" b="1" dirty="0">
              <a:ln/>
              <a:solidFill>
                <a:srgbClr val="00B050"/>
              </a:solidFill>
              <a:latin typeface="Tahoma" panose="020B0604030504040204" pitchFamily="34" charset="0"/>
              <a:ea typeface="Tahoma" panose="020B0604030504040204" pitchFamily="34" charset="0"/>
            </a:endParaRPr>
          </a:p>
        </p:txBody>
      </p:sp>
      <p:sp>
        <p:nvSpPr>
          <p:cNvPr id="13" name="Rectangle 12">
            <a:extLst>
              <a:ext uri="{FF2B5EF4-FFF2-40B4-BE49-F238E27FC236}">
                <a16:creationId xmlns:a16="http://schemas.microsoft.com/office/drawing/2014/main" id="{75658E1A-C7D8-5532-199A-C3521F64AD79}"/>
              </a:ext>
            </a:extLst>
          </p:cNvPr>
          <p:cNvSpPr/>
          <p:nvPr/>
        </p:nvSpPr>
        <p:spPr>
          <a:xfrm>
            <a:off x="345113" y="4253802"/>
            <a:ext cx="5403505" cy="3139321"/>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LB" sz="6600" b="1" dirty="0">
                <a:solidFill>
                  <a:srgbClr val="7F3F97"/>
                </a:solidFill>
                <a:effectLst/>
                <a:latin typeface="Arial" panose="020B0604020202020204" pitchFamily="34" charset="0"/>
              </a:rPr>
              <a:t>محبَّة تيموثاوس للرّب</a:t>
            </a:r>
          </a:p>
          <a:p>
            <a:pPr algn="ctr"/>
            <a:r>
              <a:rPr lang="ar-SA" sz="6600" b="1" dirty="0">
                <a:ln/>
                <a:solidFill>
                  <a:srgbClr val="7030A0"/>
                </a:solidFill>
                <a:latin typeface="Tahoma" panose="020B0604030504040204" pitchFamily="34" charset="0"/>
                <a:ea typeface="Tahoma" panose="020B0604030504040204" pitchFamily="34" charset="0"/>
              </a:rPr>
              <a:t> </a:t>
            </a:r>
            <a:endParaRPr lang="en-US" sz="6600" b="1" dirty="0">
              <a:ln/>
              <a:solidFill>
                <a:srgbClr val="7030A0"/>
              </a:solidFill>
              <a:latin typeface="Tahoma" panose="020B0604030504040204" pitchFamily="34" charset="0"/>
              <a:ea typeface="Tahoma" panose="020B0604030504040204" pitchFamily="34" charset="0"/>
            </a:endParaRPr>
          </a:p>
        </p:txBody>
      </p:sp>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03710" y="1045859"/>
            <a:ext cx="11473732" cy="4076244"/>
          </a:xfrm>
          <a:prstGeom prst="rect">
            <a:avLst/>
          </a:prstGeom>
        </p:spPr>
        <p:txBody>
          <a:bodyPr wrap="square">
            <a:spAutoFit/>
          </a:bodyPr>
          <a:lstStyle/>
          <a:p>
            <a:pPr marL="914400" algn="ctr" rtl="1">
              <a:lnSpc>
                <a:spcPct val="150000"/>
              </a:lnSpc>
              <a:spcBef>
                <a:spcPts val="0"/>
              </a:spcBef>
              <a:spcAft>
                <a:spcPts val="0"/>
              </a:spcAft>
            </a:pPr>
            <a:r>
              <a:rPr lang="en-US" sz="6000" b="1" i="0" u="none" strike="noStrike" dirty="0">
                <a:solidFill>
                  <a:srgbClr val="273582"/>
                </a:solidFill>
                <a:effectLst/>
                <a:latin typeface="Arial" panose="020B0604020202020204" pitchFamily="34" charset="0"/>
              </a:rPr>
              <a:t>)</a:t>
            </a:r>
            <a:r>
              <a:rPr lang="ar-LB" sz="6000" b="1" i="0" u="none" strike="noStrike" dirty="0">
                <a:solidFill>
                  <a:srgbClr val="273582"/>
                </a:solidFill>
                <a:effectLst/>
                <a:latin typeface="Arial" panose="020B0604020202020204" pitchFamily="34" charset="0"/>
              </a:rPr>
              <a:t>ماشي انا ماشي انا ماشي مع يسوع</a:t>
            </a:r>
            <a:r>
              <a:rPr lang="en-US" sz="6000" b="1" i="0" dirty="0">
                <a:solidFill>
                  <a:srgbClr val="273582"/>
                </a:solidFill>
                <a:effectLst/>
                <a:latin typeface="Arial" panose="020B0604020202020204" pitchFamily="34" charset="0"/>
              </a:rPr>
              <a:t>(٢</a:t>
            </a:r>
            <a:endParaRPr lang="ar-LB" sz="6000" b="1" i="0" u="none" strike="noStrike" dirty="0">
              <a:solidFill>
                <a:srgbClr val="273582"/>
              </a:solidFill>
              <a:effectLst/>
              <a:latin typeface="Arial" panose="020B0604020202020204" pitchFamily="34" charset="0"/>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حتى وانا زعلان .. حتى وانا تعبان</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ماشي انا ماشي مع يسوع</a:t>
            </a:r>
            <a:endParaRPr lang="ar-LB" sz="6000" b="1" dirty="0">
              <a:solidFill>
                <a:srgbClr val="273582"/>
              </a:solidFill>
              <a:effectLst/>
            </a:endParaRPr>
          </a:p>
        </p:txBody>
      </p:sp>
    </p:spTree>
    <p:extLst>
      <p:ext uri="{BB962C8B-B14F-4D97-AF65-F5344CB8AC3E}">
        <p14:creationId xmlns:p14="http://schemas.microsoft.com/office/powerpoint/2010/main" val="23382223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83638" y="463968"/>
            <a:ext cx="11473732" cy="5461239"/>
          </a:xfrm>
          <a:prstGeom prst="rect">
            <a:avLst/>
          </a:prstGeom>
        </p:spPr>
        <p:txBody>
          <a:bodyPr wrap="square">
            <a:spAutoFit/>
          </a:bodyPr>
          <a:lstStyle/>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سكتي طويلة مليانة آلام </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لكن وانا ماشي مليان بالسلام</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يسوع ماشي جمبي يسوع شايل عني</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دايما ماشي مع يسوع</a:t>
            </a:r>
            <a:endParaRPr lang="ar-LB" sz="6000" b="1" dirty="0">
              <a:solidFill>
                <a:srgbClr val="273582"/>
              </a:solidFill>
              <a:effectLst/>
            </a:endParaRPr>
          </a:p>
        </p:txBody>
      </p:sp>
    </p:spTree>
    <p:extLst>
      <p:ext uri="{BB962C8B-B14F-4D97-AF65-F5344CB8AC3E}">
        <p14:creationId xmlns:p14="http://schemas.microsoft.com/office/powerpoint/2010/main" val="2716102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83638" y="463968"/>
            <a:ext cx="11473732" cy="5461239"/>
          </a:xfrm>
          <a:prstGeom prst="rect">
            <a:avLst/>
          </a:prstGeom>
        </p:spPr>
        <p:txBody>
          <a:bodyPr wrap="square">
            <a:spAutoFit/>
          </a:bodyPr>
          <a:lstStyle/>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ماشي انا ماشي مع يسوع</a:t>
            </a: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ماشي انا ماشي مع يسوع</a:t>
            </a:r>
            <a:endParaRPr lang="en-US" sz="6000" b="1" dirty="0">
              <a:solidFill>
                <a:srgbClr val="273582"/>
              </a:solidFill>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حتى وانا زعلان .. حتى وانا تعبان</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ماشي انا ماشي مع يسوع</a:t>
            </a:r>
            <a:endParaRPr lang="ar-LB" sz="6000" b="1" dirty="0">
              <a:solidFill>
                <a:srgbClr val="273582"/>
              </a:solidFill>
              <a:effectLst/>
            </a:endParaRPr>
          </a:p>
        </p:txBody>
      </p:sp>
    </p:spTree>
    <p:extLst>
      <p:ext uri="{BB962C8B-B14F-4D97-AF65-F5344CB8AC3E}">
        <p14:creationId xmlns:p14="http://schemas.microsoft.com/office/powerpoint/2010/main" val="18164632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83638" y="502878"/>
            <a:ext cx="11473732" cy="5461239"/>
          </a:xfrm>
          <a:prstGeom prst="rect">
            <a:avLst/>
          </a:prstGeom>
        </p:spPr>
        <p:txBody>
          <a:bodyPr wrap="square">
            <a:spAutoFit/>
          </a:bodyPr>
          <a:lstStyle/>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بابي ضيق جدا وانا سعيد</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يسوع ماشي جمبي طبعا شي اكيد</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حتى لو بتألم لساني برنم</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دايما ماشي مع يسوع</a:t>
            </a:r>
            <a:endParaRPr lang="ar-LB" sz="6000" b="1" dirty="0">
              <a:solidFill>
                <a:srgbClr val="273582"/>
              </a:solidFill>
              <a:effectLst/>
            </a:endParaRPr>
          </a:p>
        </p:txBody>
      </p:sp>
    </p:spTree>
    <p:extLst>
      <p:ext uri="{BB962C8B-B14F-4D97-AF65-F5344CB8AC3E}">
        <p14:creationId xmlns:p14="http://schemas.microsoft.com/office/powerpoint/2010/main" val="42089331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83638" y="463968"/>
            <a:ext cx="11473732" cy="5461239"/>
          </a:xfrm>
          <a:prstGeom prst="rect">
            <a:avLst/>
          </a:prstGeom>
        </p:spPr>
        <p:txBody>
          <a:bodyPr wrap="square">
            <a:spAutoFit/>
          </a:bodyPr>
          <a:lstStyle/>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ماشي انا ماشي مع يسوع</a:t>
            </a: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ماشي انا ماشي مع يسوع</a:t>
            </a:r>
            <a:endParaRPr lang="en-US" sz="6000" b="1" dirty="0">
              <a:solidFill>
                <a:srgbClr val="273582"/>
              </a:solidFill>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حتى وانا زعلان .. حتى وانا تعبان</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ماشي انا ماشي مع يسوع</a:t>
            </a:r>
            <a:endParaRPr lang="ar-LB" sz="6000" b="1" dirty="0">
              <a:solidFill>
                <a:srgbClr val="273582"/>
              </a:solidFill>
              <a:effectLst/>
            </a:endParaRPr>
          </a:p>
        </p:txBody>
      </p:sp>
    </p:spTree>
    <p:extLst>
      <p:ext uri="{BB962C8B-B14F-4D97-AF65-F5344CB8AC3E}">
        <p14:creationId xmlns:p14="http://schemas.microsoft.com/office/powerpoint/2010/main" val="20333834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198813" y="1649511"/>
            <a:ext cx="5009291" cy="2862322"/>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ترنيمة:</a:t>
            </a:r>
            <a:endParaRPr lang="en-US" sz="7200" b="1" dirty="0">
              <a:ln/>
              <a:solidFill>
                <a:srgbClr val="00B050"/>
              </a:solidFill>
              <a:latin typeface="Tahoma" panose="020B0604030504040204" pitchFamily="34" charset="0"/>
              <a:ea typeface="Tahoma" panose="020B0604030504040204" pitchFamily="34" charset="0"/>
            </a:endParaRPr>
          </a:p>
          <a:p>
            <a:pPr algn="ctr"/>
            <a:r>
              <a:rPr lang="ar-LB" sz="5400" b="0" i="0" dirty="0">
                <a:solidFill>
                  <a:srgbClr val="7030A0"/>
                </a:solidFill>
                <a:effectLst/>
                <a:latin typeface="Tahoma" panose="020B0604030504040204" pitchFamily="34" charset="0"/>
              </a:rPr>
              <a:t>صممت أني أتبع يسوع </a:t>
            </a:r>
            <a:endParaRPr lang="ar-SA" sz="54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صمّمت أني أتبع يسوع">
            <a:hlinkClick r:id="" action="ppaction://media"/>
            <a:extLst>
              <a:ext uri="{FF2B5EF4-FFF2-40B4-BE49-F238E27FC236}">
                <a16:creationId xmlns:a16="http://schemas.microsoft.com/office/drawing/2014/main" id="{59DB781B-9A3B-4734-B58C-FA6F0FE02F2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24407" y="586873"/>
            <a:ext cx="731174" cy="731174"/>
          </a:xfrm>
          <a:prstGeom prst="rect">
            <a:avLst/>
          </a:prstGeom>
        </p:spPr>
      </p:pic>
    </p:spTree>
    <p:extLst>
      <p:ext uri="{BB962C8B-B14F-4D97-AF65-F5344CB8AC3E}">
        <p14:creationId xmlns:p14="http://schemas.microsoft.com/office/powerpoint/2010/main" val="31141847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3">
                <p:cTn id="7"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744360"/>
            <a:ext cx="9159203" cy="5078313"/>
          </a:xfrm>
          <a:prstGeom prst="rect">
            <a:avLst/>
          </a:prstGeom>
        </p:spPr>
        <p:txBody>
          <a:bodyPr wrap="square">
            <a:spAutoFit/>
          </a:bodyPr>
          <a:lstStyle/>
          <a:p>
            <a:pPr algn="ctr" rtl="1"/>
            <a:r>
              <a:rPr lang="ar-LB" sz="5400" b="1" dirty="0">
                <a:solidFill>
                  <a:srgbClr val="273582"/>
                </a:solidFill>
                <a:effectLst/>
              </a:rPr>
              <a:t>(صممت اني اتبع يسوع)٣</a:t>
            </a:r>
          </a:p>
          <a:p>
            <a:pPr algn="ctr" rtl="1"/>
            <a:r>
              <a:rPr lang="ar-LB" sz="5400" b="1" dirty="0">
                <a:solidFill>
                  <a:srgbClr val="273582"/>
                </a:solidFill>
                <a:effectLst/>
              </a:rPr>
              <a:t>اتبع يسوع بلا رجوع</a:t>
            </a:r>
          </a:p>
          <a:p>
            <a:pPr algn="ctr" rtl="1"/>
            <a:br>
              <a:rPr lang="ar-LB" sz="5400" b="1" dirty="0">
                <a:solidFill>
                  <a:srgbClr val="273582"/>
                </a:solidFill>
                <a:effectLst/>
              </a:rPr>
            </a:br>
            <a:endParaRPr lang="ar-LB" sz="5400" b="1" dirty="0">
              <a:solidFill>
                <a:srgbClr val="273582"/>
              </a:solidFill>
              <a:effectLst/>
            </a:endParaRPr>
          </a:p>
          <a:p>
            <a:pPr algn="ctr" rtl="1"/>
            <a:r>
              <a:rPr lang="ar-LB" sz="5400" b="1" dirty="0">
                <a:solidFill>
                  <a:srgbClr val="273582"/>
                </a:solidFill>
                <a:effectLst/>
              </a:rPr>
              <a:t>(العالم خلفي يسوع امامي)٣ </a:t>
            </a:r>
          </a:p>
          <a:p>
            <a:pPr algn="ctr" rtl="1"/>
            <a:r>
              <a:rPr lang="ar-LB" sz="5400" b="1" dirty="0">
                <a:solidFill>
                  <a:srgbClr val="273582"/>
                </a:solidFill>
                <a:effectLst/>
              </a:rPr>
              <a:t>اتبع يسوع بلا رجوع</a:t>
            </a:r>
            <a:endParaRPr lang="ar-LB" sz="50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34837100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744360"/>
            <a:ext cx="9159203" cy="5078313"/>
          </a:xfrm>
          <a:prstGeom prst="rect">
            <a:avLst/>
          </a:prstGeom>
        </p:spPr>
        <p:txBody>
          <a:bodyPr wrap="square">
            <a:spAutoFit/>
          </a:bodyPr>
          <a:lstStyle/>
          <a:p>
            <a:pPr algn="ctr" rtl="1"/>
            <a:r>
              <a:rPr lang="ar-LB" sz="5400" b="1" dirty="0">
                <a:solidFill>
                  <a:srgbClr val="273582"/>
                </a:solidFill>
                <a:effectLst/>
              </a:rPr>
              <a:t>(صممت اني اتبع يسوع)٣</a:t>
            </a:r>
          </a:p>
          <a:p>
            <a:pPr algn="ctr" rtl="1"/>
            <a:r>
              <a:rPr lang="ar-LB" sz="5400" b="1" dirty="0">
                <a:solidFill>
                  <a:srgbClr val="273582"/>
                </a:solidFill>
                <a:effectLst/>
              </a:rPr>
              <a:t>اتبع يسوع بلا رجوع</a:t>
            </a:r>
          </a:p>
          <a:p>
            <a:pPr algn="ctr" rtl="1"/>
            <a:br>
              <a:rPr lang="ar-LB" sz="5400" b="1" dirty="0">
                <a:solidFill>
                  <a:srgbClr val="273582"/>
                </a:solidFill>
                <a:effectLst/>
              </a:rPr>
            </a:br>
            <a:endParaRPr lang="ar-LB" sz="5400" b="1" dirty="0">
              <a:solidFill>
                <a:srgbClr val="273582"/>
              </a:solidFill>
              <a:effectLst/>
            </a:endParaRPr>
          </a:p>
          <a:p>
            <a:pPr algn="ctr" rtl="1"/>
            <a:r>
              <a:rPr lang="ar-LB" sz="5400" b="1" dirty="0">
                <a:solidFill>
                  <a:srgbClr val="273582"/>
                </a:solidFill>
                <a:effectLst/>
              </a:rPr>
              <a:t>(العالم خلفي يسوع امامي)٣ </a:t>
            </a:r>
          </a:p>
          <a:p>
            <a:pPr algn="ctr" rtl="1"/>
            <a:r>
              <a:rPr lang="ar-LB" sz="5400" b="1" dirty="0">
                <a:solidFill>
                  <a:srgbClr val="273582"/>
                </a:solidFill>
                <a:effectLst/>
              </a:rPr>
              <a:t>اتبع يسوع بلا رجوع</a:t>
            </a:r>
            <a:endParaRPr lang="ar-LB" sz="50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36863572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753284" y="1951672"/>
            <a:ext cx="3644900" cy="295465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endParaRPr lang="en-US" sz="6600" b="1" dirty="0">
              <a:ln/>
              <a:solidFill>
                <a:srgbClr val="00B050"/>
              </a:solidFill>
              <a:latin typeface="Tahoma" panose="020B0604030504040204" pitchFamily="34" charset="0"/>
              <a:ea typeface="Tahoma" panose="020B0604030504040204" pitchFamily="34" charset="0"/>
            </a:endParaRPr>
          </a:p>
          <a:p>
            <a:pPr algn="ctr"/>
            <a:r>
              <a:rPr lang="ar-LB" sz="6000" i="0" u="none" strike="noStrike" dirty="0">
                <a:solidFill>
                  <a:srgbClr val="7030A0"/>
                </a:solidFill>
                <a:effectLst/>
                <a:latin typeface="Arial" panose="020B0604020202020204" pitchFamily="34" charset="0"/>
              </a:rPr>
              <a:t>عندي محبة قوية</a:t>
            </a:r>
            <a:endParaRPr lang="en-US" sz="6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ترنيمة عندى محبة قوية">
            <a:hlinkClick r:id="" action="ppaction://media"/>
            <a:extLst>
              <a:ext uri="{FF2B5EF4-FFF2-40B4-BE49-F238E27FC236}">
                <a16:creationId xmlns:a16="http://schemas.microsoft.com/office/drawing/2014/main" id="{D1DD2CE8-2E5A-4E0C-8DA4-5C732B7540D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629556"/>
            <a:ext cx="609600" cy="609600"/>
          </a:xfrm>
          <a:prstGeom prst="rect">
            <a:avLst/>
          </a:prstGeom>
        </p:spPr>
      </p:pic>
    </p:spTree>
    <p:extLst>
      <p:ext uri="{BB962C8B-B14F-4D97-AF65-F5344CB8AC3E}">
        <p14:creationId xmlns:p14="http://schemas.microsoft.com/office/powerpoint/2010/main" val="1600880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4">
                <p:cTn id="7" fill="hold" display="0">
                  <p:stCondLst>
                    <p:cond delay="indefinite"/>
                  </p:stCondLst>
                  <p:endCondLst>
                    <p:cond evt="onStopAudio" delay="0">
                      <p:tgtEl>
                        <p:sldTgt/>
                      </p:tgtEl>
                    </p:cond>
                  </p:endCondLst>
                </p:cTn>
                <p:tgtEl>
                  <p:spTgt spid="2"/>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10489" y="525819"/>
            <a:ext cx="9159203" cy="5461239"/>
          </a:xfrm>
          <a:prstGeom prst="rect">
            <a:avLst/>
          </a:prstGeom>
        </p:spPr>
        <p:txBody>
          <a:bodyPr wrap="square">
            <a:spAutoFit/>
          </a:bodyPr>
          <a:lstStyle/>
          <a:p>
            <a:pPr algn="ctr" rtl="1">
              <a:lnSpc>
                <a:spcPct val="150000"/>
              </a:lnSpc>
              <a:spcBef>
                <a:spcPts val="0"/>
              </a:spcBef>
              <a:spcAft>
                <a:spcPts val="0"/>
              </a:spcAft>
            </a:pPr>
            <a:r>
              <a:rPr lang="en-US" sz="6000" b="1" i="0" u="none" strike="noStrike" dirty="0">
                <a:solidFill>
                  <a:srgbClr val="273582"/>
                </a:solidFill>
                <a:effectLst/>
                <a:latin typeface="Arial" panose="020B0604020202020204" pitchFamily="34" charset="0"/>
              </a:rPr>
              <a:t>)</a:t>
            </a:r>
            <a:r>
              <a:rPr lang="ar-LB" sz="6000" b="1" i="0" u="none" strike="noStrike" dirty="0">
                <a:solidFill>
                  <a:srgbClr val="273582"/>
                </a:solidFill>
                <a:effectLst/>
                <a:latin typeface="Arial" panose="020B0604020202020204" pitchFamily="34" charset="0"/>
              </a:rPr>
              <a:t>عندي محبة قوية</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جوة قلبي مستخبية</a:t>
            </a:r>
            <a:r>
              <a:rPr lang="en-US" sz="6000" b="1" i="0" u="none" strike="noStrike" dirty="0">
                <a:solidFill>
                  <a:srgbClr val="273582"/>
                </a:solidFill>
                <a:effectLst/>
                <a:latin typeface="Arial" panose="020B0604020202020204" pitchFamily="34" charset="0"/>
              </a:rPr>
              <a:t>(</a:t>
            </a:r>
            <a:r>
              <a:rPr lang="ar-LB" sz="6000" b="1" i="0" dirty="0">
                <a:solidFill>
                  <a:srgbClr val="273582"/>
                </a:solidFill>
                <a:effectLst/>
                <a:latin typeface="Tahoma" panose="020B0604030504040204" pitchFamily="34" charset="0"/>
              </a:rPr>
              <a:t>٢ </a:t>
            </a:r>
            <a:endParaRPr lang="en-US" sz="6000" b="1" i="0" dirty="0">
              <a:solidFill>
                <a:srgbClr val="273582"/>
              </a:solidFill>
              <a:effectLst/>
              <a:latin typeface="Tahoma" panose="020B0604030504040204" pitchFamily="34" charset="0"/>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وكل يوم تكبر حبه</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وتكفي مية</a:t>
            </a:r>
            <a:r>
              <a:rPr lang="ar-LB" sz="6000" b="1" dirty="0">
                <a:solidFill>
                  <a:srgbClr val="273582"/>
                </a:solidFill>
                <a:effectLst/>
              </a:rPr>
              <a:t> </a:t>
            </a:r>
          </a:p>
        </p:txBody>
      </p:sp>
    </p:spTree>
    <p:extLst>
      <p:ext uri="{BB962C8B-B14F-4D97-AF65-F5344CB8AC3E}">
        <p14:creationId xmlns:p14="http://schemas.microsoft.com/office/powerpoint/2010/main" val="23073482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18705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33853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4154248" y="604587"/>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pic>
        <p:nvPicPr>
          <p:cNvPr id="20" name="Picture 19" descr="A picture containing text&#10;&#10;Description automatically generated">
            <a:extLst>
              <a:ext uri="{FF2B5EF4-FFF2-40B4-BE49-F238E27FC236}">
                <a16:creationId xmlns:a16="http://schemas.microsoft.com/office/drawing/2014/main" id="{8025C8D1-D555-4199-9D67-42F0E507B3B2}"/>
              </a:ext>
            </a:extLst>
          </p:cNvPr>
          <p:cNvPicPr>
            <a:picLocks noChangeAspect="1"/>
          </p:cNvPicPr>
          <p:nvPr/>
        </p:nvPicPr>
        <p:blipFill>
          <a:blip r:embed="rId3"/>
          <a:stretch>
            <a:fillRect/>
          </a:stretch>
        </p:blipFill>
        <p:spPr>
          <a:xfrm>
            <a:off x="2830664" y="2749712"/>
            <a:ext cx="5922196" cy="3226697"/>
          </a:xfrm>
          <a:prstGeom prst="rect">
            <a:avLst/>
          </a:prstGeom>
        </p:spPr>
      </p:pic>
      <p:pic>
        <p:nvPicPr>
          <p:cNvPr id="4" name="Picture 3">
            <a:extLst>
              <a:ext uri="{FF2B5EF4-FFF2-40B4-BE49-F238E27FC236}">
                <a16:creationId xmlns:a16="http://schemas.microsoft.com/office/drawing/2014/main" id="{D9482E2B-8821-DDDD-AD31-225E40AA10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274163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766131" y="1060840"/>
            <a:ext cx="9159203" cy="4076244"/>
          </a:xfrm>
          <a:prstGeom prst="rect">
            <a:avLst/>
          </a:prstGeom>
        </p:spPr>
        <p:txBody>
          <a:bodyPr wrap="square">
            <a:spAutoFit/>
          </a:bodyPr>
          <a:lstStyle/>
          <a:p>
            <a:pPr algn="ctr" rtl="1">
              <a:lnSpc>
                <a:spcPct val="150000"/>
              </a:lnSpc>
              <a:spcBef>
                <a:spcPts val="0"/>
              </a:spcBef>
              <a:spcAft>
                <a:spcPts val="0"/>
              </a:spcAft>
            </a:pPr>
            <a:r>
              <a:rPr lang="en-US" sz="6000" b="1" i="0" u="none" strike="noStrike" dirty="0">
                <a:solidFill>
                  <a:srgbClr val="273582"/>
                </a:solidFill>
                <a:effectLst/>
                <a:latin typeface="Arial" panose="020B0604020202020204" pitchFamily="34" charset="0"/>
              </a:rPr>
              <a:t>)</a:t>
            </a:r>
            <a:r>
              <a:rPr lang="ar-LB" sz="6000" b="1" i="0" u="none" strike="noStrike" dirty="0">
                <a:solidFill>
                  <a:srgbClr val="273582"/>
                </a:solidFill>
                <a:effectLst/>
                <a:latin typeface="Arial" panose="020B0604020202020204" pitchFamily="34" charset="0"/>
              </a:rPr>
              <a:t>أحب بيها كل انسان</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حتى لي معرفوش كمان</a:t>
            </a:r>
            <a:r>
              <a:rPr lang="en-US" sz="6000" b="1" i="0" u="none" strike="noStrike" dirty="0">
                <a:solidFill>
                  <a:srgbClr val="273582"/>
                </a:solidFill>
                <a:effectLst/>
                <a:latin typeface="Arial" panose="020B0604020202020204" pitchFamily="34" charset="0"/>
              </a:rPr>
              <a:t>(</a:t>
            </a:r>
            <a:r>
              <a:rPr lang="ar-LB" sz="6000" b="1" i="0" dirty="0">
                <a:solidFill>
                  <a:srgbClr val="273582"/>
                </a:solidFill>
                <a:effectLst/>
                <a:latin typeface="Tahoma" panose="020B0604030504040204" pitchFamily="34" charset="0"/>
              </a:rPr>
              <a:t>٢</a:t>
            </a:r>
            <a:endParaRPr lang="en-US" sz="6000" b="1" i="0" dirty="0">
              <a:solidFill>
                <a:srgbClr val="273582"/>
              </a:solidFill>
              <a:effectLst/>
              <a:latin typeface="Tahoma" panose="020B0604030504040204" pitchFamily="34" charset="0"/>
            </a:endParaRPr>
          </a:p>
          <a:p>
            <a:pPr algn="ctr" rtl="1">
              <a:lnSpc>
                <a:spcPct val="150000"/>
              </a:lnSpc>
              <a:spcBef>
                <a:spcPts val="0"/>
              </a:spcBef>
              <a:spcAft>
                <a:spcPts val="0"/>
              </a:spcAft>
            </a:pPr>
            <a:r>
              <a:rPr lang="en-US" sz="6000" b="1" u="none" strike="noStrike" dirty="0">
                <a:solidFill>
                  <a:srgbClr val="273582"/>
                </a:solidFill>
                <a:latin typeface="Arial" panose="020B0604020202020204" pitchFamily="34" charset="0"/>
                <a:cs typeface="Arial" panose="020B0604020202020204" pitchFamily="34" charset="0"/>
              </a:rPr>
              <a:t>)</a:t>
            </a:r>
            <a:r>
              <a:rPr lang="ar-LB" sz="6000" b="1" i="0" u="none" strike="noStrike" dirty="0">
                <a:solidFill>
                  <a:srgbClr val="273582"/>
                </a:solidFill>
                <a:effectLst/>
                <a:latin typeface="Arial" panose="020B0604020202020204" pitchFamily="34" charset="0"/>
              </a:rPr>
              <a:t>علشان أنا ابن يسوع الحنان</a:t>
            </a:r>
            <a:r>
              <a:rPr lang="en-US" sz="6000" b="1" i="0" u="none" strike="noStrike" dirty="0">
                <a:solidFill>
                  <a:srgbClr val="273582"/>
                </a:solidFill>
                <a:effectLst/>
                <a:latin typeface="Arial" panose="020B0604020202020204" pitchFamily="34" charset="0"/>
              </a:rPr>
              <a:t>(</a:t>
            </a:r>
            <a:r>
              <a:rPr lang="ar-LB" sz="6000" b="1" i="0" dirty="0">
                <a:solidFill>
                  <a:srgbClr val="273582"/>
                </a:solidFill>
                <a:effectLst/>
                <a:latin typeface="Tahoma" panose="020B0604030504040204" pitchFamily="34" charset="0"/>
              </a:rPr>
              <a:t>٢</a:t>
            </a:r>
            <a:r>
              <a:rPr lang="ar-LB" sz="6000" b="1" i="0" u="none" strike="noStrike" dirty="0">
                <a:solidFill>
                  <a:srgbClr val="273582"/>
                </a:solidFill>
                <a:effectLst/>
                <a:latin typeface="Arial" panose="020B0604020202020204" pitchFamily="34" charset="0"/>
              </a:rPr>
              <a:t> </a:t>
            </a:r>
            <a:endParaRPr lang="ar-LB" sz="6000" b="1" dirty="0">
              <a:solidFill>
                <a:srgbClr val="273582"/>
              </a:solidFill>
              <a:effectLst/>
            </a:endParaRPr>
          </a:p>
        </p:txBody>
      </p:sp>
    </p:spTree>
    <p:extLst>
      <p:ext uri="{BB962C8B-B14F-4D97-AF65-F5344CB8AC3E}">
        <p14:creationId xmlns:p14="http://schemas.microsoft.com/office/powerpoint/2010/main" val="25961498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10489" y="525819"/>
            <a:ext cx="9159203" cy="5461239"/>
          </a:xfrm>
          <a:prstGeom prst="rect">
            <a:avLst/>
          </a:prstGeom>
        </p:spPr>
        <p:txBody>
          <a:bodyPr wrap="square">
            <a:spAutoFit/>
          </a:bodyPr>
          <a:lstStyle/>
          <a:p>
            <a:pPr algn="ctr" rtl="1">
              <a:lnSpc>
                <a:spcPct val="150000"/>
              </a:lnSpc>
              <a:spcBef>
                <a:spcPts val="0"/>
              </a:spcBef>
              <a:spcAft>
                <a:spcPts val="0"/>
              </a:spcAft>
            </a:pPr>
            <a:r>
              <a:rPr lang="en-US" sz="6000" b="1" i="0" u="none" strike="noStrike" dirty="0">
                <a:solidFill>
                  <a:srgbClr val="273582"/>
                </a:solidFill>
                <a:effectLst/>
                <a:latin typeface="Arial" panose="020B0604020202020204" pitchFamily="34" charset="0"/>
              </a:rPr>
              <a:t>)</a:t>
            </a:r>
            <a:r>
              <a:rPr lang="ar-LB" sz="6000" b="1" i="0" u="none" strike="noStrike" dirty="0">
                <a:solidFill>
                  <a:srgbClr val="273582"/>
                </a:solidFill>
                <a:effectLst/>
                <a:latin typeface="Arial" panose="020B0604020202020204" pitchFamily="34" charset="0"/>
              </a:rPr>
              <a:t>عندي محبة قوية</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جوة قلبي مستخبية</a:t>
            </a:r>
            <a:r>
              <a:rPr lang="en-US" sz="6000" b="1" i="0" u="none" strike="noStrike" dirty="0">
                <a:solidFill>
                  <a:srgbClr val="273582"/>
                </a:solidFill>
                <a:effectLst/>
                <a:latin typeface="Arial" panose="020B0604020202020204" pitchFamily="34" charset="0"/>
              </a:rPr>
              <a:t>(</a:t>
            </a:r>
            <a:r>
              <a:rPr lang="ar-LB" sz="6000" b="1" i="0" dirty="0">
                <a:solidFill>
                  <a:srgbClr val="273582"/>
                </a:solidFill>
                <a:effectLst/>
                <a:latin typeface="Tahoma" panose="020B0604030504040204" pitchFamily="34" charset="0"/>
              </a:rPr>
              <a:t>٢ </a:t>
            </a:r>
            <a:endParaRPr lang="en-US" sz="6000" b="1" i="0" dirty="0">
              <a:solidFill>
                <a:srgbClr val="273582"/>
              </a:solidFill>
              <a:effectLst/>
              <a:latin typeface="Tahoma" panose="020B0604030504040204" pitchFamily="34" charset="0"/>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وكل يوم تكبر حبه</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وتكفي مية</a:t>
            </a:r>
            <a:r>
              <a:rPr lang="ar-LB" sz="6000" b="1" dirty="0">
                <a:solidFill>
                  <a:srgbClr val="273582"/>
                </a:solidFill>
                <a:effectLst/>
              </a:rPr>
              <a:t> </a:t>
            </a:r>
          </a:p>
        </p:txBody>
      </p:sp>
    </p:spTree>
    <p:extLst>
      <p:ext uri="{BB962C8B-B14F-4D97-AF65-F5344CB8AC3E}">
        <p14:creationId xmlns:p14="http://schemas.microsoft.com/office/powerpoint/2010/main" val="10634603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toy&#10;&#10;Description automatically generated">
            <a:extLst>
              <a:ext uri="{FF2B5EF4-FFF2-40B4-BE49-F238E27FC236}">
                <a16:creationId xmlns:a16="http://schemas.microsoft.com/office/drawing/2014/main" id="{F64CF20F-06F3-CB4C-A5BE-BC9C79EE918B}"/>
              </a:ext>
            </a:extLst>
          </p:cNvPr>
          <p:cNvPicPr>
            <a:picLocks noChangeAspect="1"/>
          </p:cNvPicPr>
          <p:nvPr/>
        </p:nvPicPr>
        <p:blipFill>
          <a:blip r:embed="rId3"/>
          <a:stretch>
            <a:fillRect/>
          </a:stretch>
        </p:blipFill>
        <p:spPr>
          <a:xfrm>
            <a:off x="2008192" y="1539879"/>
            <a:ext cx="2996094" cy="4942599"/>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349515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3540034"/>
            <a:ext cx="0" cy="302774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24997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179829" y="6551875"/>
            <a:ext cx="774712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386215" y="375522"/>
            <a:ext cx="6659309" cy="120032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وسيلة الإيضاح</a:t>
            </a:r>
          </a:p>
        </p:txBody>
      </p:sp>
      <p:pic>
        <p:nvPicPr>
          <p:cNvPr id="3" name="Picture 2">
            <a:extLst>
              <a:ext uri="{FF2B5EF4-FFF2-40B4-BE49-F238E27FC236}">
                <a16:creationId xmlns:a16="http://schemas.microsoft.com/office/drawing/2014/main" id="{175C66E7-841E-1547-A21C-16617E4DE76A}"/>
              </a:ext>
            </a:extLst>
          </p:cNvPr>
          <p:cNvPicPr>
            <a:picLocks noChangeAspect="1"/>
          </p:cNvPicPr>
          <p:nvPr/>
        </p:nvPicPr>
        <p:blipFill rotWithShape="1">
          <a:blip r:embed="rId4"/>
          <a:srcRect l="3628" t="1985" r="2890" b="8316"/>
          <a:stretch/>
        </p:blipFill>
        <p:spPr>
          <a:xfrm>
            <a:off x="5192142" y="3540034"/>
            <a:ext cx="4833602" cy="2454270"/>
          </a:xfrm>
          <a:prstGeom prst="rect">
            <a:avLst/>
          </a:prstGeom>
        </p:spPr>
      </p:pic>
      <p:pic>
        <p:nvPicPr>
          <p:cNvPr id="5" name="Picture 4">
            <a:extLst>
              <a:ext uri="{FF2B5EF4-FFF2-40B4-BE49-F238E27FC236}">
                <a16:creationId xmlns:a16="http://schemas.microsoft.com/office/drawing/2014/main" id="{13FDD6FA-0C49-07E9-DC4B-1C8699E2F70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14259963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2910220" y="368831"/>
            <a:ext cx="5601213" cy="236988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pPr algn="ctr"/>
            <a:r>
              <a:rPr lang="ar-LB" sz="6000" b="0" i="0" dirty="0">
                <a:solidFill>
                  <a:srgbClr val="7030A0"/>
                </a:solidFill>
                <a:effectLst/>
                <a:latin typeface="Tahoma" panose="020B0604030504040204" pitchFamily="34" charset="0"/>
              </a:rPr>
              <a:t>محبة تيموثاوس للربّ </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54117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4" name="Picture 13" descr="A group of people reading books&#10;&#10;Description automatically generated with low confidence">
            <a:extLst>
              <a:ext uri="{FF2B5EF4-FFF2-40B4-BE49-F238E27FC236}">
                <a16:creationId xmlns:a16="http://schemas.microsoft.com/office/drawing/2014/main" id="{635B844E-48BD-4435-8516-990362241A37}"/>
              </a:ext>
            </a:extLst>
          </p:cNvPr>
          <p:cNvPicPr>
            <a:picLocks noChangeAspect="1"/>
          </p:cNvPicPr>
          <p:nvPr/>
        </p:nvPicPr>
        <p:blipFill>
          <a:blip r:embed="rId3"/>
          <a:stretch>
            <a:fillRect/>
          </a:stretch>
        </p:blipFill>
        <p:spPr>
          <a:xfrm>
            <a:off x="3860798" y="2768299"/>
            <a:ext cx="4068499" cy="3607402"/>
          </a:xfrm>
          <a:prstGeom prst="rect">
            <a:avLst/>
          </a:prstGeom>
        </p:spPr>
      </p:pic>
      <p:pic>
        <p:nvPicPr>
          <p:cNvPr id="4" name="Picture 3">
            <a:extLst>
              <a:ext uri="{FF2B5EF4-FFF2-40B4-BE49-F238E27FC236}">
                <a16:creationId xmlns:a16="http://schemas.microsoft.com/office/drawing/2014/main" id="{C0B085BD-491F-C14C-A6E1-816461D0F09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 name="Rectangle 63">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8" name="Picture 7" descr="A picture containing logo&#10;&#10;Description automatically generated">
            <a:extLst>
              <a:ext uri="{FF2B5EF4-FFF2-40B4-BE49-F238E27FC236}">
                <a16:creationId xmlns:a16="http://schemas.microsoft.com/office/drawing/2014/main" id="{51A9D285-7212-4722-856A-A4D184C05082}"/>
              </a:ext>
            </a:extLst>
          </p:cNvPr>
          <p:cNvPicPr>
            <a:picLocks noChangeAspect="1"/>
          </p:cNvPicPr>
          <p:nvPr/>
        </p:nvPicPr>
        <p:blipFill>
          <a:blip r:embed="rId3"/>
          <a:stretch>
            <a:fillRect/>
          </a:stretch>
        </p:blipFill>
        <p:spPr>
          <a:xfrm>
            <a:off x="1524" y="0"/>
            <a:ext cx="12190476" cy="6858000"/>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8" name="Picture 7" descr="A picture containing text&#10;&#10;Description automatically generated">
            <a:extLst>
              <a:ext uri="{FF2B5EF4-FFF2-40B4-BE49-F238E27FC236}">
                <a16:creationId xmlns:a16="http://schemas.microsoft.com/office/drawing/2014/main" id="{3851471F-08FE-4E3B-AF81-C388CC95E55E}"/>
              </a:ext>
            </a:extLst>
          </p:cNvPr>
          <p:cNvPicPr>
            <a:picLocks noChangeAspect="1"/>
          </p:cNvPicPr>
          <p:nvPr/>
        </p:nvPicPr>
        <p:blipFill>
          <a:blip r:embed="rId3"/>
          <a:stretch>
            <a:fillRect/>
          </a:stretch>
        </p:blipFill>
        <p:spPr>
          <a:xfrm>
            <a:off x="1524" y="0"/>
            <a:ext cx="12188951" cy="6858000"/>
          </a:xfrm>
          <a:prstGeom prst="rect">
            <a:avLst/>
          </a:prstGeom>
        </p:spPr>
      </p:pic>
    </p:spTree>
    <p:extLst>
      <p:ext uri="{BB962C8B-B14F-4D97-AF65-F5344CB8AC3E}">
        <p14:creationId xmlns:p14="http://schemas.microsoft.com/office/powerpoint/2010/main" val="30937997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8" name="Picture 7" descr="A group of people&#10;&#10;Description automatically generated with low confidence">
            <a:extLst>
              <a:ext uri="{FF2B5EF4-FFF2-40B4-BE49-F238E27FC236}">
                <a16:creationId xmlns:a16="http://schemas.microsoft.com/office/drawing/2014/main" id="{6BEB6B5D-DE11-4D77-B8DF-ACC302E3AAC4}"/>
              </a:ext>
            </a:extLst>
          </p:cNvPr>
          <p:cNvPicPr>
            <a:picLocks noChangeAspect="1"/>
          </p:cNvPicPr>
          <p:nvPr/>
        </p:nvPicPr>
        <p:blipFill>
          <a:blip r:embed="rId3"/>
          <a:stretch>
            <a:fillRect/>
          </a:stretch>
        </p:blipFill>
        <p:spPr>
          <a:xfrm>
            <a:off x="1524" y="0"/>
            <a:ext cx="12190476" cy="6858000"/>
          </a:xfrm>
          <a:prstGeom prst="rect">
            <a:avLst/>
          </a:prstGeom>
        </p:spPr>
      </p:pic>
    </p:spTree>
    <p:extLst>
      <p:ext uri="{BB962C8B-B14F-4D97-AF65-F5344CB8AC3E}">
        <p14:creationId xmlns:p14="http://schemas.microsoft.com/office/powerpoint/2010/main" val="6451332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8" name="Picture 7" descr="A picture containing text&#10;&#10;Description automatically generated">
            <a:extLst>
              <a:ext uri="{FF2B5EF4-FFF2-40B4-BE49-F238E27FC236}">
                <a16:creationId xmlns:a16="http://schemas.microsoft.com/office/drawing/2014/main" id="{2351BF25-72E2-404F-B2E4-8B7E5A46F5FE}"/>
              </a:ext>
            </a:extLst>
          </p:cNvPr>
          <p:cNvPicPr>
            <a:picLocks noChangeAspect="1"/>
          </p:cNvPicPr>
          <p:nvPr/>
        </p:nvPicPr>
        <p:blipFill>
          <a:blip r:embed="rId3"/>
          <a:stretch>
            <a:fillRect/>
          </a:stretch>
        </p:blipFill>
        <p:spPr>
          <a:xfrm>
            <a:off x="1524" y="0"/>
            <a:ext cx="12188951" cy="6858000"/>
          </a:xfrm>
          <a:prstGeom prst="rect">
            <a:avLst/>
          </a:prstGeom>
        </p:spPr>
      </p:pic>
    </p:spTree>
    <p:extLst>
      <p:ext uri="{BB962C8B-B14F-4D97-AF65-F5344CB8AC3E}">
        <p14:creationId xmlns:p14="http://schemas.microsoft.com/office/powerpoint/2010/main" val="9877553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33645" y="4510103"/>
            <a:ext cx="2204107" cy="1952339"/>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942421" y="881349"/>
            <a:ext cx="9453718" cy="452431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lnSpc>
                <a:spcPct val="150000"/>
              </a:lnSpc>
            </a:pPr>
            <a:r>
              <a:rPr lang="ar-SA" sz="9600" b="1" dirty="0">
                <a:ln/>
                <a:solidFill>
                  <a:srgbClr val="00B050"/>
                </a:solidFill>
                <a:latin typeface="Tahoma" panose="020B0604030504040204" pitchFamily="34" charset="0"/>
                <a:ea typeface="Tahoma" panose="020B0604030504040204" pitchFamily="34" charset="0"/>
              </a:rPr>
              <a:t>الآية</a:t>
            </a:r>
          </a:p>
          <a:p>
            <a:pPr algn="ctr">
              <a:spcAft>
                <a:spcPts val="600"/>
              </a:spcAft>
            </a:pPr>
            <a:r>
              <a:rPr lang="ar-LB" sz="4800" b="1" i="0" dirty="0">
                <a:solidFill>
                  <a:srgbClr val="7030A0"/>
                </a:solidFill>
                <a:effectLst/>
                <a:latin typeface="Helvetica Neue"/>
              </a:rPr>
              <a:t>لأَنَّ اللهَ لَمْ يُعْطِنَا رُوحَ الْفَشَلِ، بَلْ رُوحَ الْقُوَّةِ وَالْمَحَبَّةِ وَالنُّصْحِ.</a:t>
            </a:r>
            <a:br>
              <a:rPr lang="ar-LB" sz="5400" dirty="0">
                <a:solidFill>
                  <a:srgbClr val="7030A0"/>
                </a:solidFill>
              </a:rPr>
            </a:br>
            <a:r>
              <a:rPr lang="ar-LB" sz="4800" b="0" i="0" dirty="0">
                <a:solidFill>
                  <a:srgbClr val="7030A0"/>
                </a:solidFill>
                <a:effectLst/>
                <a:latin typeface="Tahoma" panose="020B0604030504040204" pitchFamily="34" charset="0"/>
              </a:rPr>
              <a:t>٢ تيموثاوس ١: ٧   </a:t>
            </a:r>
            <a:endParaRPr lang="en-US" sz="5400" b="0" i="0" dirty="0">
              <a:solidFill>
                <a:srgbClr val="7030A0"/>
              </a:solidFill>
              <a:effectLst/>
              <a:latin typeface="Tahoma" panose="020B0604030504040204" pitchFamily="34" charset="0"/>
            </a:endParaRPr>
          </a:p>
        </p:txBody>
      </p:sp>
      <p:pic>
        <p:nvPicPr>
          <p:cNvPr id="2" name="Picture 1">
            <a:extLst>
              <a:ext uri="{FF2B5EF4-FFF2-40B4-BE49-F238E27FC236}">
                <a16:creationId xmlns:a16="http://schemas.microsoft.com/office/drawing/2014/main" id="{930831D4-6077-1EEF-F7E8-99EBA85F8B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ext&#10;&#10;Description automatically generated">
            <a:extLst>
              <a:ext uri="{FF2B5EF4-FFF2-40B4-BE49-F238E27FC236}">
                <a16:creationId xmlns:a16="http://schemas.microsoft.com/office/drawing/2014/main" id="{7473ECBD-BC4E-4D06-BF2F-2FE17545517A}"/>
              </a:ext>
            </a:extLst>
          </p:cNvPr>
          <p:cNvPicPr>
            <a:picLocks noChangeAspect="1"/>
          </p:cNvPicPr>
          <p:nvPr/>
        </p:nvPicPr>
        <p:blipFill>
          <a:blip r:embed="rId3"/>
          <a:stretch>
            <a:fillRect/>
          </a:stretch>
        </p:blipFill>
        <p:spPr>
          <a:xfrm>
            <a:off x="6395268" y="3093892"/>
            <a:ext cx="2302556" cy="1154571"/>
          </a:xfrm>
          <a:prstGeom prst="rect">
            <a:avLst/>
          </a:prstGeom>
        </p:spPr>
      </p:pic>
      <p:pic>
        <p:nvPicPr>
          <p:cNvPr id="14" name="Picture 13">
            <a:extLst>
              <a:ext uri="{FF2B5EF4-FFF2-40B4-BE49-F238E27FC236}">
                <a16:creationId xmlns:a16="http://schemas.microsoft.com/office/drawing/2014/main" id="{FB5C1CCE-8FF3-4F77-A12F-B5A5CD913E66}"/>
              </a:ext>
            </a:extLst>
          </p:cNvPr>
          <p:cNvPicPr>
            <a:picLocks noChangeAspect="1"/>
          </p:cNvPicPr>
          <p:nvPr/>
        </p:nvPicPr>
        <p:blipFill rotWithShape="1">
          <a:blip r:embed="rId4"/>
          <a:srcRect r="45623"/>
          <a:stretch/>
        </p:blipFill>
        <p:spPr>
          <a:xfrm>
            <a:off x="1533492" y="1009588"/>
            <a:ext cx="4443471" cy="5774400"/>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1779101" y="620939"/>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pic>
        <p:nvPicPr>
          <p:cNvPr id="8" name="Picture 7" descr="Icon&#10;&#10;Description automatically generated">
            <a:extLst>
              <a:ext uri="{FF2B5EF4-FFF2-40B4-BE49-F238E27FC236}">
                <a16:creationId xmlns:a16="http://schemas.microsoft.com/office/drawing/2014/main" id="{B0B00B71-FFCC-4456-9354-3C2DEB2CD5DD}"/>
              </a:ext>
            </a:extLst>
          </p:cNvPr>
          <p:cNvPicPr>
            <a:picLocks noChangeAspect="1"/>
          </p:cNvPicPr>
          <p:nvPr/>
        </p:nvPicPr>
        <p:blipFill>
          <a:blip r:embed="rId5"/>
          <a:stretch>
            <a:fillRect/>
          </a:stretch>
        </p:blipFill>
        <p:spPr>
          <a:xfrm>
            <a:off x="6395268" y="4774122"/>
            <a:ext cx="2407948" cy="1462939"/>
          </a:xfrm>
          <a:prstGeom prst="rect">
            <a:avLst/>
          </a:prstGeom>
        </p:spPr>
      </p:pic>
      <p:pic>
        <p:nvPicPr>
          <p:cNvPr id="2" name="Picture 1">
            <a:extLst>
              <a:ext uri="{FF2B5EF4-FFF2-40B4-BE49-F238E27FC236}">
                <a16:creationId xmlns:a16="http://schemas.microsoft.com/office/drawing/2014/main" id="{7FE31E97-89C7-5601-04FC-CB593250659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10524586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827162" y="1766607"/>
            <a:ext cx="3640721" cy="295465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LB" sz="6000" b="0" i="0" dirty="0">
                <a:solidFill>
                  <a:srgbClr val="7030A0"/>
                </a:solidFill>
                <a:effectLst/>
                <a:latin typeface="Tahoma" panose="020B0604030504040204" pitchFamily="34" charset="0"/>
              </a:rPr>
              <a:t>خلي بالك يا عيني</a:t>
            </a:r>
            <a:endParaRPr lang="en-US" sz="6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خلَّي بالك يا عينيَّ -">
            <a:hlinkClick r:id="" action="ppaction://media"/>
            <a:extLst>
              <a:ext uri="{FF2B5EF4-FFF2-40B4-BE49-F238E27FC236}">
                <a16:creationId xmlns:a16="http://schemas.microsoft.com/office/drawing/2014/main" id="{6D8BE7B3-E47F-4A83-90EE-E888F1235EBD}"/>
              </a:ext>
            </a:extLst>
          </p:cNvPr>
          <p:cNvPicPr>
            <a:picLocks noChangeAspect="1"/>
          </p:cNvPicPr>
          <p:nvPr>
            <a:audioFile r:link="rId1"/>
            <p:extLst>
              <p:ext uri="{DAA4B4D4-6D71-4841-9C94-3DE7FCFB9230}">
                <p14:media xmlns:p14="http://schemas.microsoft.com/office/powerpoint/2010/main" r:embed="rId2">
                  <p14:trim st="6944" end="5916.6875"/>
                </p14:media>
              </p:ext>
            </p:extLst>
          </p:nvPr>
        </p:nvPicPr>
        <p:blipFill>
          <a:blip r:embed="rId6"/>
          <a:stretch>
            <a:fillRect/>
          </a:stretch>
        </p:blipFill>
        <p:spPr>
          <a:xfrm>
            <a:off x="10856639" y="542947"/>
            <a:ext cx="609600" cy="609600"/>
          </a:xfrm>
          <a:prstGeom prst="rect">
            <a:avLst/>
          </a:prstGeom>
        </p:spPr>
      </p:pic>
    </p:spTree>
    <p:extLst>
      <p:ext uri="{BB962C8B-B14F-4D97-AF65-F5344CB8AC3E}">
        <p14:creationId xmlns:p14="http://schemas.microsoft.com/office/powerpoint/2010/main" val="28338417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6">
                <p:cTn id="7" fill="hold" display="0">
                  <p:stCondLst>
                    <p:cond delay="indefinite"/>
                  </p:stCondLst>
                  <p:endCondLst>
                    <p:cond evt="onStopAudio" delay="0">
                      <p:tgtEl>
                        <p:sldTgt/>
                      </p:tgtEl>
                    </p:cond>
                  </p:endCondLst>
                </p:cTn>
                <p:tgtEl>
                  <p:spTgt spid="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0F4742DB-7C1D-47EE-8401-7EC82F76069E}"/>
              </a:ext>
            </a:extLst>
          </p:cNvPr>
          <p:cNvSpPr/>
          <p:nvPr/>
        </p:nvSpPr>
        <p:spPr>
          <a:xfrm>
            <a:off x="4851873" y="801330"/>
            <a:ext cx="2202847"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الصلاة </a:t>
            </a:r>
          </a:p>
        </p:txBody>
      </p:sp>
      <p:pic>
        <p:nvPicPr>
          <p:cNvPr id="16" name="Picture 15" descr="A picture containing text, doll, toy&#10;&#10;Description automatically generated">
            <a:extLst>
              <a:ext uri="{FF2B5EF4-FFF2-40B4-BE49-F238E27FC236}">
                <a16:creationId xmlns:a16="http://schemas.microsoft.com/office/drawing/2014/main" id="{5E2BE49F-190C-4365-AD58-3495AAAB29D8}"/>
              </a:ext>
            </a:extLst>
          </p:cNvPr>
          <p:cNvPicPr>
            <a:picLocks noChangeAspect="1"/>
          </p:cNvPicPr>
          <p:nvPr/>
        </p:nvPicPr>
        <p:blipFill>
          <a:blip r:embed="rId3"/>
          <a:stretch>
            <a:fillRect/>
          </a:stretch>
        </p:blipFill>
        <p:spPr>
          <a:xfrm>
            <a:off x="3882744" y="2539484"/>
            <a:ext cx="7469156" cy="3708523"/>
          </a:xfrm>
          <a:prstGeom prst="rect">
            <a:avLst/>
          </a:prstGeom>
        </p:spPr>
      </p:pic>
      <p:pic>
        <p:nvPicPr>
          <p:cNvPr id="17" name="Picture 16" descr="A picture containing drawing&#10;&#10;Description automatically generated">
            <a:extLst>
              <a:ext uri="{FF2B5EF4-FFF2-40B4-BE49-F238E27FC236}">
                <a16:creationId xmlns:a16="http://schemas.microsoft.com/office/drawing/2014/main" id="{C18B52A0-58CC-40B6-A507-1523D2C29A03}"/>
              </a:ext>
            </a:extLst>
          </p:cNvPr>
          <p:cNvPicPr>
            <a:picLocks noChangeAspect="1"/>
          </p:cNvPicPr>
          <p:nvPr/>
        </p:nvPicPr>
        <p:blipFill>
          <a:blip r:embed="rId4"/>
          <a:stretch>
            <a:fillRect/>
          </a:stretch>
        </p:blipFill>
        <p:spPr>
          <a:xfrm>
            <a:off x="1165755" y="2180076"/>
            <a:ext cx="2157836" cy="4209984"/>
          </a:xfrm>
          <a:prstGeom prst="rect">
            <a:avLst/>
          </a:prstGeom>
        </p:spPr>
      </p:pic>
      <p:pic>
        <p:nvPicPr>
          <p:cNvPr id="2" name="Picture 1">
            <a:extLst>
              <a:ext uri="{FF2B5EF4-FFF2-40B4-BE49-F238E27FC236}">
                <a16:creationId xmlns:a16="http://schemas.microsoft.com/office/drawing/2014/main" id="{BFE2AC11-199C-29A2-F879-C4A57E7864D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85834676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DD2A183-E940-1C49-9877-440856A564EA}"/>
              </a:ext>
            </a:extLst>
          </p:cNvPr>
          <p:cNvSpPr/>
          <p:nvPr/>
        </p:nvSpPr>
        <p:spPr>
          <a:xfrm>
            <a:off x="2373293" y="2833955"/>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18" name="Rectangle 17">
            <a:extLst>
              <a:ext uri="{FF2B5EF4-FFF2-40B4-BE49-F238E27FC236}">
                <a16:creationId xmlns:a16="http://schemas.microsoft.com/office/drawing/2014/main" id="{DA6F6DF2-A798-5A42-BCE5-B2B2937DA8AB}"/>
              </a:ext>
            </a:extLst>
          </p:cNvPr>
          <p:cNvSpPr/>
          <p:nvPr/>
        </p:nvSpPr>
        <p:spPr>
          <a:xfrm>
            <a:off x="1491854" y="4158497"/>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flipV="1">
            <a:off x="453226" y="6551875"/>
            <a:ext cx="4841585" cy="1590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94811" y="6567777"/>
            <a:ext cx="661624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D5C9C9CA-A4CB-D731-20B2-7F0D0F806FE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154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35204" y="749623"/>
            <a:ext cx="1089562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(خلي بالك ياعينيا شايفة أيه)</a:t>
            </a:r>
            <a:r>
              <a:rPr lang="en-US" sz="5400" b="1" i="0" dirty="0">
                <a:solidFill>
                  <a:srgbClr val="273582"/>
                </a:solidFill>
                <a:effectLst/>
                <a:latin typeface="Tahoma" panose="020B0604030504040204" pitchFamily="34" charset="0"/>
              </a:rPr>
              <a:t> ٢</a:t>
            </a:r>
            <a:endParaRPr lang="en-US" sz="5400" b="1" dirty="0">
              <a:solidFill>
                <a:srgbClr val="273582"/>
              </a:solidFill>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دا يسوع اللي بحبك</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من أعلى سماه شايفك</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خلي بالك ياعينيا شايفة أيه</a:t>
            </a:r>
          </a:p>
        </p:txBody>
      </p:sp>
    </p:spTree>
    <p:extLst>
      <p:ext uri="{BB962C8B-B14F-4D97-AF65-F5344CB8AC3E}">
        <p14:creationId xmlns:p14="http://schemas.microsoft.com/office/powerpoint/2010/main" val="11337526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35204" y="749623"/>
            <a:ext cx="1089562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(خلي بالك يا وداني سامعة أيه)</a:t>
            </a:r>
            <a:r>
              <a:rPr lang="en-US" sz="5400" b="0" i="0" dirty="0">
                <a:solidFill>
                  <a:srgbClr val="000000"/>
                </a:solidFill>
                <a:effectLst/>
                <a:latin typeface="Tahoma" panose="020B0604030504040204" pitchFamily="34" charset="0"/>
              </a:rPr>
              <a:t> </a:t>
            </a:r>
            <a:r>
              <a:rPr lang="en-US" sz="5400" b="1" i="0" dirty="0">
                <a:solidFill>
                  <a:srgbClr val="273582"/>
                </a:solidFill>
                <a:effectLst/>
                <a:latin typeface="Arial" panose="020B0604020202020204" pitchFamily="34" charset="0"/>
                <a:cs typeface="Arial" panose="020B0604020202020204" pitchFamily="34" charset="0"/>
              </a:rPr>
              <a:t>٢</a:t>
            </a:r>
          </a:p>
          <a:p>
            <a:pPr algn="ctr" rtl="1">
              <a:lnSpc>
                <a:spcPct val="150000"/>
              </a:lnSpc>
            </a:pPr>
            <a:r>
              <a:rPr lang="ar-LB" sz="5400" b="1" i="0" dirty="0">
                <a:solidFill>
                  <a:srgbClr val="273582"/>
                </a:solidFill>
                <a:effectLst/>
                <a:latin typeface="Tahoma" panose="020B0604030504040204" pitchFamily="34" charset="0"/>
              </a:rPr>
              <a:t>دا يسوع اللي بحبك</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من أعلى سماه شايفك</a:t>
            </a:r>
          </a:p>
          <a:p>
            <a:pPr algn="ctr" rtl="1">
              <a:lnSpc>
                <a:spcPct val="150000"/>
              </a:lnSpc>
            </a:pPr>
            <a:r>
              <a:rPr lang="ar-LB" sz="5400" b="1" i="0" dirty="0">
                <a:solidFill>
                  <a:srgbClr val="273582"/>
                </a:solidFill>
                <a:effectLst/>
                <a:latin typeface="Tahoma" panose="020B0604030504040204" pitchFamily="34" charset="0"/>
              </a:rPr>
              <a:t>خلي بالك يا وداني سامعة أيه</a:t>
            </a:r>
          </a:p>
        </p:txBody>
      </p:sp>
    </p:spTree>
    <p:extLst>
      <p:ext uri="{BB962C8B-B14F-4D97-AF65-F5344CB8AC3E}">
        <p14:creationId xmlns:p14="http://schemas.microsoft.com/office/powerpoint/2010/main" val="32667041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35204" y="749623"/>
            <a:ext cx="1089562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(خلي بالك يا لساني بتقول أيه)</a:t>
            </a:r>
            <a:r>
              <a:rPr lang="en-US" sz="5400" b="1" i="0" dirty="0">
                <a:solidFill>
                  <a:srgbClr val="273582"/>
                </a:solidFill>
                <a:effectLst/>
                <a:latin typeface="Arial" panose="020B0604020202020204" pitchFamily="34" charset="0"/>
                <a:cs typeface="Arial" panose="020B0604020202020204" pitchFamily="34" charset="0"/>
              </a:rPr>
              <a:t>٢</a:t>
            </a:r>
            <a:r>
              <a:rPr lang="ar-LB" sz="5400" b="1" i="0" dirty="0">
                <a:solidFill>
                  <a:srgbClr val="273582"/>
                </a:solidFill>
                <a:effectLst/>
                <a:latin typeface="Tahoma" panose="020B0604030504040204" pitchFamily="34" charset="0"/>
              </a:rPr>
              <a:t> </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دا يسوع اللي بحبك</a:t>
            </a:r>
          </a:p>
          <a:p>
            <a:pPr algn="ctr" rtl="1">
              <a:lnSpc>
                <a:spcPct val="150000"/>
              </a:lnSpc>
            </a:pPr>
            <a:r>
              <a:rPr lang="ar-LB" sz="5400" b="1" i="0" dirty="0">
                <a:solidFill>
                  <a:srgbClr val="273582"/>
                </a:solidFill>
                <a:effectLst/>
                <a:latin typeface="Tahoma" panose="020B0604030504040204" pitchFamily="34" charset="0"/>
              </a:rPr>
              <a:t>من أعلى سماه شايفك </a:t>
            </a:r>
          </a:p>
          <a:p>
            <a:pPr algn="ctr" rtl="1">
              <a:lnSpc>
                <a:spcPct val="150000"/>
              </a:lnSpc>
            </a:pPr>
            <a:r>
              <a:rPr lang="ar-LB" sz="5400" b="1" i="0" dirty="0">
                <a:solidFill>
                  <a:srgbClr val="273582"/>
                </a:solidFill>
                <a:effectLst/>
                <a:latin typeface="Tahoma" panose="020B0604030504040204" pitchFamily="34" charset="0"/>
              </a:rPr>
              <a:t>    خلي بالك يا لساني بتقول أيه</a:t>
            </a:r>
          </a:p>
        </p:txBody>
      </p:sp>
    </p:spTree>
    <p:extLst>
      <p:ext uri="{BB962C8B-B14F-4D97-AF65-F5344CB8AC3E}">
        <p14:creationId xmlns:p14="http://schemas.microsoft.com/office/powerpoint/2010/main" val="12445571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35204" y="749623"/>
            <a:ext cx="1089562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(خلي بالك يا أيدي بتعملي أيه)</a:t>
            </a:r>
            <a:r>
              <a:rPr lang="en-US" sz="5400" b="1" i="0" dirty="0">
                <a:solidFill>
                  <a:srgbClr val="273582"/>
                </a:solidFill>
                <a:effectLst/>
                <a:latin typeface="Arial" panose="020B0604020202020204" pitchFamily="34" charset="0"/>
                <a:cs typeface="Arial" panose="020B0604020202020204" pitchFamily="34" charset="0"/>
              </a:rPr>
              <a:t> ٢</a:t>
            </a:r>
            <a:endParaRPr lang="ar-LB"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دا يسوع اللي بحبك</a:t>
            </a:r>
          </a:p>
          <a:p>
            <a:pPr algn="ctr" rtl="1">
              <a:lnSpc>
                <a:spcPct val="150000"/>
              </a:lnSpc>
            </a:pPr>
            <a:r>
              <a:rPr lang="ar-LB" sz="5400" b="1" i="0" dirty="0">
                <a:solidFill>
                  <a:srgbClr val="273582"/>
                </a:solidFill>
                <a:effectLst/>
                <a:latin typeface="Tahoma" panose="020B0604030504040204" pitchFamily="34" charset="0"/>
              </a:rPr>
              <a:t>من أعلى سماه شايفك</a:t>
            </a:r>
          </a:p>
          <a:p>
            <a:pPr algn="ctr" rtl="1">
              <a:lnSpc>
                <a:spcPct val="150000"/>
              </a:lnSpc>
            </a:pPr>
            <a:r>
              <a:rPr lang="ar-LB" sz="5400" b="1" i="0" dirty="0">
                <a:solidFill>
                  <a:srgbClr val="273582"/>
                </a:solidFill>
                <a:effectLst/>
                <a:latin typeface="Tahoma" panose="020B0604030504040204" pitchFamily="34" charset="0"/>
              </a:rPr>
              <a:t>خلي بالك يا أيدي بتعملي أيه</a:t>
            </a:r>
          </a:p>
        </p:txBody>
      </p:sp>
    </p:spTree>
    <p:extLst>
      <p:ext uri="{BB962C8B-B14F-4D97-AF65-F5344CB8AC3E}">
        <p14:creationId xmlns:p14="http://schemas.microsoft.com/office/powerpoint/2010/main" val="36340471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35204" y="749623"/>
            <a:ext cx="1089562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(خلي بالك يا رجلي رايحة فين)</a:t>
            </a:r>
            <a:r>
              <a:rPr lang="en-US" sz="5400" b="1" i="0" dirty="0">
                <a:solidFill>
                  <a:srgbClr val="273582"/>
                </a:solidFill>
                <a:effectLst/>
                <a:latin typeface="Arial" panose="020B0604020202020204" pitchFamily="34" charset="0"/>
                <a:cs typeface="Arial" panose="020B0604020202020204" pitchFamily="34" charset="0"/>
              </a:rPr>
              <a:t> ٢</a:t>
            </a:r>
          </a:p>
          <a:p>
            <a:pPr algn="ctr" rtl="1">
              <a:lnSpc>
                <a:spcPct val="150000"/>
              </a:lnSpc>
            </a:pPr>
            <a:r>
              <a:rPr lang="ar-LB" sz="5400" b="1" i="0" dirty="0">
                <a:solidFill>
                  <a:srgbClr val="273582"/>
                </a:solidFill>
                <a:effectLst/>
                <a:latin typeface="Tahoma" panose="020B0604030504040204" pitchFamily="34" charset="0"/>
              </a:rPr>
              <a:t>دا يسوع اللي بحبك</a:t>
            </a:r>
          </a:p>
          <a:p>
            <a:pPr algn="ctr" rtl="1">
              <a:lnSpc>
                <a:spcPct val="150000"/>
              </a:lnSpc>
            </a:pPr>
            <a:r>
              <a:rPr lang="ar-LB" sz="5400" b="1" i="0" dirty="0">
                <a:solidFill>
                  <a:srgbClr val="273582"/>
                </a:solidFill>
                <a:effectLst/>
                <a:latin typeface="Tahoma" panose="020B0604030504040204" pitchFamily="34" charset="0"/>
              </a:rPr>
              <a:t>من أعلى سماه شايفك</a:t>
            </a:r>
          </a:p>
          <a:p>
            <a:pPr algn="ctr" rtl="1">
              <a:lnSpc>
                <a:spcPct val="150000"/>
              </a:lnSpc>
            </a:pPr>
            <a:r>
              <a:rPr lang="ar-LB" sz="5400" b="1" i="0" dirty="0">
                <a:solidFill>
                  <a:srgbClr val="273582"/>
                </a:solidFill>
                <a:effectLst/>
                <a:latin typeface="Tahoma" panose="020B0604030504040204" pitchFamily="34" charset="0"/>
              </a:rPr>
              <a:t>خلي بالك يا رجلي رايحة فين</a:t>
            </a:r>
          </a:p>
        </p:txBody>
      </p:sp>
    </p:spTree>
    <p:extLst>
      <p:ext uri="{BB962C8B-B14F-4D97-AF65-F5344CB8AC3E}">
        <p14:creationId xmlns:p14="http://schemas.microsoft.com/office/powerpoint/2010/main" val="3900588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407181" y="1558610"/>
            <a:ext cx="4754880" cy="341632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ترنيمة:</a:t>
            </a:r>
          </a:p>
          <a:p>
            <a:pPr algn="ctr"/>
            <a:r>
              <a:rPr lang="ar-LB" sz="7200" b="0" i="0" dirty="0">
                <a:solidFill>
                  <a:srgbClr val="7030A0"/>
                </a:solidFill>
                <a:effectLst/>
                <a:latin typeface="Tahoma" panose="020B0604030504040204" pitchFamily="34" charset="0"/>
              </a:rPr>
              <a:t>ماشي أنا مع يسوع </a:t>
            </a:r>
            <a:endParaRPr lang="en-US" sz="72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ترنيمة ماشى أنا .. ماشى مع يسوع">
            <a:hlinkClick r:id="" action="ppaction://media"/>
            <a:extLst>
              <a:ext uri="{FF2B5EF4-FFF2-40B4-BE49-F238E27FC236}">
                <a16:creationId xmlns:a16="http://schemas.microsoft.com/office/drawing/2014/main" id="{21A0E768-A0CF-4458-BDDB-8F62C2F306A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656313" y="817248"/>
            <a:ext cx="609600" cy="609600"/>
          </a:xfrm>
          <a:prstGeom prst="rect">
            <a:avLst/>
          </a:prstGeom>
        </p:spPr>
      </p:pic>
    </p:spTree>
    <p:extLst>
      <p:ext uri="{BB962C8B-B14F-4D97-AF65-F5344CB8AC3E}">
        <p14:creationId xmlns:p14="http://schemas.microsoft.com/office/powerpoint/2010/main" val="23285630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6">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3509</TotalTime>
  <Words>1699</Words>
  <Application>Microsoft Macintosh PowerPoint</Application>
  <PresentationFormat>Widescreen</PresentationFormat>
  <Paragraphs>217</Paragraphs>
  <Slides>31</Slides>
  <Notes>15</Notes>
  <HiddenSlides>0</HiddenSlides>
  <MMClips>4</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Arial</vt:lpstr>
      <vt:lpstr>Calibri</vt:lpstr>
      <vt:lpstr>Calibri Light</vt:lpstr>
      <vt:lpstr>Helvetica Neue</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Sarah Hanna</cp:lastModifiedBy>
  <cp:revision>845</cp:revision>
  <dcterms:created xsi:type="dcterms:W3CDTF">2020-02-20T11:27:55Z</dcterms:created>
  <dcterms:modified xsi:type="dcterms:W3CDTF">2023-11-10T07:24:27Z</dcterms:modified>
</cp:coreProperties>
</file>